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2"/>
  </p:notesMasterIdLst>
  <p:sldIdLst>
    <p:sldId id="278" r:id="rId5"/>
    <p:sldId id="275" r:id="rId6"/>
    <p:sldId id="707" r:id="rId7"/>
    <p:sldId id="708" r:id="rId8"/>
    <p:sldId id="709" r:id="rId9"/>
    <p:sldId id="434" r:id="rId10"/>
    <p:sldId id="279" r:id="rId11"/>
    <p:sldId id="283" r:id="rId12"/>
    <p:sldId id="287" r:id="rId13"/>
    <p:sldId id="288" r:id="rId14"/>
    <p:sldId id="363" r:id="rId15"/>
    <p:sldId id="367" r:id="rId16"/>
    <p:sldId id="368" r:id="rId17"/>
    <p:sldId id="374" r:id="rId18"/>
    <p:sldId id="375" r:id="rId19"/>
    <p:sldId id="290" r:id="rId20"/>
    <p:sldId id="291" r:id="rId21"/>
    <p:sldId id="286" r:id="rId22"/>
    <p:sldId id="285" r:id="rId23"/>
    <p:sldId id="292" r:id="rId24"/>
    <p:sldId id="280" r:id="rId25"/>
    <p:sldId id="371" r:id="rId26"/>
    <p:sldId id="372" r:id="rId27"/>
    <p:sldId id="376" r:id="rId28"/>
    <p:sldId id="377" r:id="rId29"/>
    <p:sldId id="378" r:id="rId30"/>
    <p:sldId id="28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D82866-E5A3-4771-9AFE-A2EE652DEFE4}" v="6" dt="2022-10-10T07:51:42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EAA399-9B8F-439B-BB5C-095E04026871}" type="doc">
      <dgm:prSet loTypeId="urn:microsoft.com/office/officeart/2005/8/layout/hChevron3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738B52C0-29D7-4C47-ADB6-D48F37E0F3AB}">
      <dgm:prSet phldrT="[Text]"/>
      <dgm:spPr/>
      <dgm:t>
        <a:bodyPr/>
        <a:lstStyle/>
        <a:p>
          <a:r>
            <a:rPr lang="en-GB" dirty="0"/>
            <a:t>AV</a:t>
          </a:r>
        </a:p>
      </dgm:t>
    </dgm:pt>
    <dgm:pt modelId="{8EB550D7-D6B7-404F-85C8-DD087D276FDE}" type="parTrans" cxnId="{44EF8B9C-84F9-4F16-95A8-05F774CD1C03}">
      <dgm:prSet/>
      <dgm:spPr/>
      <dgm:t>
        <a:bodyPr/>
        <a:lstStyle/>
        <a:p>
          <a:endParaRPr lang="en-GB"/>
        </a:p>
      </dgm:t>
    </dgm:pt>
    <dgm:pt modelId="{58CD12CF-044B-489A-A540-64E598126DA5}" type="sibTrans" cxnId="{44EF8B9C-84F9-4F16-95A8-05F774CD1C03}">
      <dgm:prSet/>
      <dgm:spPr/>
      <dgm:t>
        <a:bodyPr/>
        <a:lstStyle/>
        <a:p>
          <a:endParaRPr lang="en-GB"/>
        </a:p>
      </dgm:t>
    </dgm:pt>
    <dgm:pt modelId="{72D7C98A-D580-4053-B39B-DF41A543E63B}">
      <dgm:prSet phldrT="[Text]"/>
      <dgm:spPr/>
      <dgm:t>
        <a:bodyPr/>
        <a:lstStyle/>
        <a:p>
          <a:r>
            <a:rPr lang="en-GB" dirty="0"/>
            <a:t>WYC</a:t>
          </a:r>
        </a:p>
      </dgm:t>
    </dgm:pt>
    <dgm:pt modelId="{6C0C810C-92D8-4E92-8B28-E25A37CBFCAD}" type="parTrans" cxnId="{8BC4D72A-39DE-4933-912B-B08C6BB016FE}">
      <dgm:prSet/>
      <dgm:spPr/>
      <dgm:t>
        <a:bodyPr/>
        <a:lstStyle/>
        <a:p>
          <a:endParaRPr lang="en-GB"/>
        </a:p>
      </dgm:t>
    </dgm:pt>
    <dgm:pt modelId="{8BA8149D-B060-43EC-B53F-D97AFA67BD24}" type="sibTrans" cxnId="{8BC4D72A-39DE-4933-912B-B08C6BB016FE}">
      <dgm:prSet/>
      <dgm:spPr/>
      <dgm:t>
        <a:bodyPr/>
        <a:lstStyle/>
        <a:p>
          <a:endParaRPr lang="en-GB"/>
        </a:p>
      </dgm:t>
    </dgm:pt>
    <dgm:pt modelId="{A2DD9154-18C7-4D39-BDA9-30061E1D3AA3}">
      <dgm:prSet phldrT="[Text]"/>
      <dgm:spPr/>
      <dgm:t>
        <a:bodyPr/>
        <a:lstStyle/>
        <a:p>
          <a:r>
            <a:rPr lang="en-GB" dirty="0"/>
            <a:t>CSB</a:t>
          </a:r>
        </a:p>
      </dgm:t>
    </dgm:pt>
    <dgm:pt modelId="{54FAB46E-3D94-471F-99A9-4AA4F47988CF}" type="parTrans" cxnId="{22B4090D-74C5-49DD-A1BF-9B72A81DB8ED}">
      <dgm:prSet/>
      <dgm:spPr/>
      <dgm:t>
        <a:bodyPr/>
        <a:lstStyle/>
        <a:p>
          <a:endParaRPr lang="en-GB"/>
        </a:p>
      </dgm:t>
    </dgm:pt>
    <dgm:pt modelId="{FB0D43FB-CEFD-4471-AB35-6F54C0433740}" type="sibTrans" cxnId="{22B4090D-74C5-49DD-A1BF-9B72A81DB8ED}">
      <dgm:prSet/>
      <dgm:spPr/>
      <dgm:t>
        <a:bodyPr/>
        <a:lstStyle/>
        <a:p>
          <a:endParaRPr lang="en-GB"/>
        </a:p>
      </dgm:t>
    </dgm:pt>
    <dgm:pt modelId="{C0CA87FF-C731-4810-B6E9-8F315E1C2A70}" type="pres">
      <dgm:prSet presAssocID="{E8EAA399-9B8F-439B-BB5C-095E04026871}" presName="Name0" presStyleCnt="0">
        <dgm:presLayoutVars>
          <dgm:dir/>
          <dgm:resizeHandles val="exact"/>
        </dgm:presLayoutVars>
      </dgm:prSet>
      <dgm:spPr/>
    </dgm:pt>
    <dgm:pt modelId="{B5F396B9-5045-4822-8DDD-98203A08A425}" type="pres">
      <dgm:prSet presAssocID="{738B52C0-29D7-4C47-ADB6-D48F37E0F3AB}" presName="parTxOnly" presStyleLbl="node1" presStyleIdx="0" presStyleCnt="3">
        <dgm:presLayoutVars>
          <dgm:bulletEnabled val="1"/>
        </dgm:presLayoutVars>
      </dgm:prSet>
      <dgm:spPr/>
    </dgm:pt>
    <dgm:pt modelId="{79DE03D4-D123-4F79-A584-6ADD9059CF21}" type="pres">
      <dgm:prSet presAssocID="{58CD12CF-044B-489A-A540-64E598126DA5}" presName="parSpace" presStyleCnt="0"/>
      <dgm:spPr/>
    </dgm:pt>
    <dgm:pt modelId="{270B31D6-A287-4A39-AF4D-4EDD61DFFCB8}" type="pres">
      <dgm:prSet presAssocID="{72D7C98A-D580-4053-B39B-DF41A543E63B}" presName="parTxOnly" presStyleLbl="node1" presStyleIdx="1" presStyleCnt="3">
        <dgm:presLayoutVars>
          <dgm:bulletEnabled val="1"/>
        </dgm:presLayoutVars>
      </dgm:prSet>
      <dgm:spPr/>
    </dgm:pt>
    <dgm:pt modelId="{EEB5B101-62A3-4156-B7B5-044DCA0BE03B}" type="pres">
      <dgm:prSet presAssocID="{8BA8149D-B060-43EC-B53F-D97AFA67BD24}" presName="parSpace" presStyleCnt="0"/>
      <dgm:spPr/>
    </dgm:pt>
    <dgm:pt modelId="{8EC8CA23-A24B-4C70-9D0D-47D444CD3894}" type="pres">
      <dgm:prSet presAssocID="{A2DD9154-18C7-4D39-BDA9-30061E1D3AA3}" presName="parTxOnly" presStyleLbl="node1" presStyleIdx="2" presStyleCnt="3" custLinFactY="-65099" custLinFactNeighborX="34078" custLinFactNeighborY="-100000">
        <dgm:presLayoutVars>
          <dgm:bulletEnabled val="1"/>
        </dgm:presLayoutVars>
      </dgm:prSet>
      <dgm:spPr/>
    </dgm:pt>
  </dgm:ptLst>
  <dgm:cxnLst>
    <dgm:cxn modelId="{22B4090D-74C5-49DD-A1BF-9B72A81DB8ED}" srcId="{E8EAA399-9B8F-439B-BB5C-095E04026871}" destId="{A2DD9154-18C7-4D39-BDA9-30061E1D3AA3}" srcOrd="2" destOrd="0" parTransId="{54FAB46E-3D94-471F-99A9-4AA4F47988CF}" sibTransId="{FB0D43FB-CEFD-4471-AB35-6F54C0433740}"/>
    <dgm:cxn modelId="{2579E31B-BBF5-4B27-81DB-661154308947}" type="presOf" srcId="{738B52C0-29D7-4C47-ADB6-D48F37E0F3AB}" destId="{B5F396B9-5045-4822-8DDD-98203A08A425}" srcOrd="0" destOrd="0" presId="urn:microsoft.com/office/officeart/2005/8/layout/hChevron3"/>
    <dgm:cxn modelId="{8BC4D72A-39DE-4933-912B-B08C6BB016FE}" srcId="{E8EAA399-9B8F-439B-BB5C-095E04026871}" destId="{72D7C98A-D580-4053-B39B-DF41A543E63B}" srcOrd="1" destOrd="0" parTransId="{6C0C810C-92D8-4E92-8B28-E25A37CBFCAD}" sibTransId="{8BA8149D-B060-43EC-B53F-D97AFA67BD24}"/>
    <dgm:cxn modelId="{63B47554-06B3-4295-AF57-62BEE326424A}" type="presOf" srcId="{E8EAA399-9B8F-439B-BB5C-095E04026871}" destId="{C0CA87FF-C731-4810-B6E9-8F315E1C2A70}" srcOrd="0" destOrd="0" presId="urn:microsoft.com/office/officeart/2005/8/layout/hChevron3"/>
    <dgm:cxn modelId="{4D5B3C7A-9BA6-4AAA-9750-EE68140CDD92}" type="presOf" srcId="{72D7C98A-D580-4053-B39B-DF41A543E63B}" destId="{270B31D6-A287-4A39-AF4D-4EDD61DFFCB8}" srcOrd="0" destOrd="0" presId="urn:microsoft.com/office/officeart/2005/8/layout/hChevron3"/>
    <dgm:cxn modelId="{44EF8B9C-84F9-4F16-95A8-05F774CD1C03}" srcId="{E8EAA399-9B8F-439B-BB5C-095E04026871}" destId="{738B52C0-29D7-4C47-ADB6-D48F37E0F3AB}" srcOrd="0" destOrd="0" parTransId="{8EB550D7-D6B7-404F-85C8-DD087D276FDE}" sibTransId="{58CD12CF-044B-489A-A540-64E598126DA5}"/>
    <dgm:cxn modelId="{E95274A6-6B12-4879-BF28-82F51FECD937}" type="presOf" srcId="{A2DD9154-18C7-4D39-BDA9-30061E1D3AA3}" destId="{8EC8CA23-A24B-4C70-9D0D-47D444CD3894}" srcOrd="0" destOrd="0" presId="urn:microsoft.com/office/officeart/2005/8/layout/hChevron3"/>
    <dgm:cxn modelId="{76032459-0691-4015-A1F6-8F9A4B55ACCA}" type="presParOf" srcId="{C0CA87FF-C731-4810-B6E9-8F315E1C2A70}" destId="{B5F396B9-5045-4822-8DDD-98203A08A425}" srcOrd="0" destOrd="0" presId="urn:microsoft.com/office/officeart/2005/8/layout/hChevron3"/>
    <dgm:cxn modelId="{2AB1A210-8EAF-4533-B990-873838776CE0}" type="presParOf" srcId="{C0CA87FF-C731-4810-B6E9-8F315E1C2A70}" destId="{79DE03D4-D123-4F79-A584-6ADD9059CF21}" srcOrd="1" destOrd="0" presId="urn:microsoft.com/office/officeart/2005/8/layout/hChevron3"/>
    <dgm:cxn modelId="{BDDFB6EB-E896-4CD0-93FD-FD7C73CD1079}" type="presParOf" srcId="{C0CA87FF-C731-4810-B6E9-8F315E1C2A70}" destId="{270B31D6-A287-4A39-AF4D-4EDD61DFFCB8}" srcOrd="2" destOrd="0" presId="urn:microsoft.com/office/officeart/2005/8/layout/hChevron3"/>
    <dgm:cxn modelId="{5ECD46CB-C2E6-4AD3-8640-1AA99F5E971B}" type="presParOf" srcId="{C0CA87FF-C731-4810-B6E9-8F315E1C2A70}" destId="{EEB5B101-62A3-4156-B7B5-044DCA0BE03B}" srcOrd="3" destOrd="0" presId="urn:microsoft.com/office/officeart/2005/8/layout/hChevron3"/>
    <dgm:cxn modelId="{D5364EAE-3F51-4530-84B6-E2EFE2DC5080}" type="presParOf" srcId="{C0CA87FF-C731-4810-B6E9-8F315E1C2A70}" destId="{8EC8CA23-A24B-4C70-9D0D-47D444CD389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9A8108-2D69-458C-B315-4C996958A1B1}" type="doc">
      <dgm:prSet loTypeId="urn:microsoft.com/office/officeart/2005/8/layout/v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E8309A8F-AD78-4E9F-BE61-BAC6B9CE8293}">
      <dgm:prSet phldrT="[Text]" custT="1"/>
      <dgm:spPr/>
      <dgm:t>
        <a:bodyPr/>
        <a:lstStyle/>
        <a:p>
          <a:r>
            <a:rPr lang="en-GB" sz="2800" i="1" dirty="0"/>
            <a:t>Specialist Teachers – a tiered approach</a:t>
          </a:r>
        </a:p>
      </dgm:t>
    </dgm:pt>
    <dgm:pt modelId="{32E73488-33BC-4349-AB38-4EFE13EE5FE7}" type="parTrans" cxnId="{13E3CD6C-5874-4AF9-BBE6-12633EA32D1E}">
      <dgm:prSet/>
      <dgm:spPr/>
      <dgm:t>
        <a:bodyPr/>
        <a:lstStyle/>
        <a:p>
          <a:endParaRPr lang="en-GB" sz="1200"/>
        </a:p>
      </dgm:t>
    </dgm:pt>
    <dgm:pt modelId="{2B375D92-0306-4A47-9E20-9FAE0D8BC508}" type="sibTrans" cxnId="{13E3CD6C-5874-4AF9-BBE6-12633EA32D1E}">
      <dgm:prSet custT="1"/>
      <dgm:spPr/>
      <dgm:t>
        <a:bodyPr/>
        <a:lstStyle/>
        <a:p>
          <a:endParaRPr lang="en-GB" sz="2400"/>
        </a:p>
      </dgm:t>
    </dgm:pt>
    <dgm:pt modelId="{EC431688-D1BE-48B9-B5FE-92385A5F0328}">
      <dgm:prSet phldrT="[Text]" custT="1"/>
      <dgm:spPr/>
      <dgm:t>
        <a:bodyPr/>
        <a:lstStyle/>
        <a:p>
          <a:r>
            <a:rPr lang="en-GB" sz="2800" i="1" dirty="0"/>
            <a:t>Increased EHC Coordinator capacity – named link</a:t>
          </a:r>
        </a:p>
      </dgm:t>
    </dgm:pt>
    <dgm:pt modelId="{17B4A7C2-689C-48D8-89DC-F062D89B4B1E}" type="parTrans" cxnId="{514339E7-1AD7-48C9-8F8A-DA12F3B06B26}">
      <dgm:prSet/>
      <dgm:spPr/>
      <dgm:t>
        <a:bodyPr/>
        <a:lstStyle/>
        <a:p>
          <a:endParaRPr lang="en-GB" sz="1200"/>
        </a:p>
      </dgm:t>
    </dgm:pt>
    <dgm:pt modelId="{76348405-3E44-43BA-AECC-4B700491D64F}" type="sibTrans" cxnId="{514339E7-1AD7-48C9-8F8A-DA12F3B06B26}">
      <dgm:prSet custT="1"/>
      <dgm:spPr/>
      <dgm:t>
        <a:bodyPr/>
        <a:lstStyle/>
        <a:p>
          <a:endParaRPr lang="en-GB" sz="2400"/>
        </a:p>
      </dgm:t>
    </dgm:pt>
    <dgm:pt modelId="{7F8A92C2-5528-4BC1-B322-9D6D575ECD39}">
      <dgm:prSet phldrT="[Text]" custT="1"/>
      <dgm:spPr/>
      <dgm:t>
        <a:bodyPr/>
        <a:lstStyle/>
        <a:p>
          <a:r>
            <a:rPr lang="en-GB" sz="2800" b="0" i="1" dirty="0"/>
            <a:t>Educational Psychology offer – named link for schools</a:t>
          </a:r>
        </a:p>
      </dgm:t>
    </dgm:pt>
    <dgm:pt modelId="{CA337A41-180A-485F-9526-CDB3FF7220ED}" type="parTrans" cxnId="{FD6D444C-9C9B-4681-AE6F-88E491CD0F2D}">
      <dgm:prSet/>
      <dgm:spPr/>
      <dgm:t>
        <a:bodyPr/>
        <a:lstStyle/>
        <a:p>
          <a:endParaRPr lang="en-GB" sz="1200"/>
        </a:p>
      </dgm:t>
    </dgm:pt>
    <dgm:pt modelId="{8B9401D2-A8B6-45C0-801C-C3109532163D}" type="sibTrans" cxnId="{FD6D444C-9C9B-4681-AE6F-88E491CD0F2D}">
      <dgm:prSet/>
      <dgm:spPr/>
      <dgm:t>
        <a:bodyPr/>
        <a:lstStyle/>
        <a:p>
          <a:endParaRPr lang="en-GB" sz="1200"/>
        </a:p>
      </dgm:t>
    </dgm:pt>
    <dgm:pt modelId="{D0E8179E-DABD-42A8-A29B-72B9A71CFEAA}">
      <dgm:prSet/>
      <dgm:spPr/>
      <dgm:t>
        <a:bodyPr/>
        <a:lstStyle/>
        <a:p>
          <a:r>
            <a:rPr lang="en-GB" i="1" dirty="0"/>
            <a:t>Integrated SEND Service training offer</a:t>
          </a:r>
        </a:p>
      </dgm:t>
    </dgm:pt>
    <dgm:pt modelId="{920A9325-CCC9-4DDB-A332-AA80278BF3A7}" type="parTrans" cxnId="{1B148344-AD05-48B3-8308-98E4BC5B4BB4}">
      <dgm:prSet/>
      <dgm:spPr/>
      <dgm:t>
        <a:bodyPr/>
        <a:lstStyle/>
        <a:p>
          <a:endParaRPr lang="en-GB"/>
        </a:p>
      </dgm:t>
    </dgm:pt>
    <dgm:pt modelId="{2B44BB24-FABE-4089-AB1B-46AFCAC268D8}" type="sibTrans" cxnId="{1B148344-AD05-48B3-8308-98E4BC5B4BB4}">
      <dgm:prSet/>
      <dgm:spPr/>
      <dgm:t>
        <a:bodyPr/>
        <a:lstStyle/>
        <a:p>
          <a:endParaRPr lang="en-GB"/>
        </a:p>
      </dgm:t>
    </dgm:pt>
    <dgm:pt modelId="{0EFFF64A-52F8-4E4F-94FA-4E4D40B9CE60}" type="pres">
      <dgm:prSet presAssocID="{F89A8108-2D69-458C-B315-4C996958A1B1}" presName="outerComposite" presStyleCnt="0">
        <dgm:presLayoutVars>
          <dgm:chMax val="5"/>
          <dgm:dir/>
          <dgm:resizeHandles val="exact"/>
        </dgm:presLayoutVars>
      </dgm:prSet>
      <dgm:spPr/>
    </dgm:pt>
    <dgm:pt modelId="{08E4C334-B673-42B1-A471-4898B0A06071}" type="pres">
      <dgm:prSet presAssocID="{F89A8108-2D69-458C-B315-4C996958A1B1}" presName="dummyMaxCanvas" presStyleCnt="0">
        <dgm:presLayoutVars/>
      </dgm:prSet>
      <dgm:spPr/>
    </dgm:pt>
    <dgm:pt modelId="{13F2AC8F-4E62-4535-A1F9-98AB9AABA323}" type="pres">
      <dgm:prSet presAssocID="{F89A8108-2D69-458C-B315-4C996958A1B1}" presName="FourNodes_1" presStyleLbl="node1" presStyleIdx="0" presStyleCnt="4">
        <dgm:presLayoutVars>
          <dgm:bulletEnabled val="1"/>
        </dgm:presLayoutVars>
      </dgm:prSet>
      <dgm:spPr/>
    </dgm:pt>
    <dgm:pt modelId="{C84A5B74-F03D-4E3F-925B-D951FB6481A7}" type="pres">
      <dgm:prSet presAssocID="{F89A8108-2D69-458C-B315-4C996958A1B1}" presName="FourNodes_2" presStyleLbl="node1" presStyleIdx="1" presStyleCnt="4">
        <dgm:presLayoutVars>
          <dgm:bulletEnabled val="1"/>
        </dgm:presLayoutVars>
      </dgm:prSet>
      <dgm:spPr/>
    </dgm:pt>
    <dgm:pt modelId="{DA35C6FA-36B0-4659-AAC7-178A31B6ED30}" type="pres">
      <dgm:prSet presAssocID="{F89A8108-2D69-458C-B315-4C996958A1B1}" presName="FourNodes_3" presStyleLbl="node1" presStyleIdx="2" presStyleCnt="4">
        <dgm:presLayoutVars>
          <dgm:bulletEnabled val="1"/>
        </dgm:presLayoutVars>
      </dgm:prSet>
      <dgm:spPr/>
    </dgm:pt>
    <dgm:pt modelId="{FECD4F92-6180-4C71-A0A9-C24BBBB3BB7D}" type="pres">
      <dgm:prSet presAssocID="{F89A8108-2D69-458C-B315-4C996958A1B1}" presName="FourNodes_4" presStyleLbl="node1" presStyleIdx="3" presStyleCnt="4">
        <dgm:presLayoutVars>
          <dgm:bulletEnabled val="1"/>
        </dgm:presLayoutVars>
      </dgm:prSet>
      <dgm:spPr/>
    </dgm:pt>
    <dgm:pt modelId="{1A183EED-E0E1-47E8-93C2-8FD9B5DB10AB}" type="pres">
      <dgm:prSet presAssocID="{F89A8108-2D69-458C-B315-4C996958A1B1}" presName="FourConn_1-2" presStyleLbl="fgAccFollowNode1" presStyleIdx="0" presStyleCnt="3">
        <dgm:presLayoutVars>
          <dgm:bulletEnabled val="1"/>
        </dgm:presLayoutVars>
      </dgm:prSet>
      <dgm:spPr/>
    </dgm:pt>
    <dgm:pt modelId="{656B0E7A-5B93-4E43-9663-DBD5FF480958}" type="pres">
      <dgm:prSet presAssocID="{F89A8108-2D69-458C-B315-4C996958A1B1}" presName="FourConn_2-3" presStyleLbl="fgAccFollowNode1" presStyleIdx="1" presStyleCnt="3">
        <dgm:presLayoutVars>
          <dgm:bulletEnabled val="1"/>
        </dgm:presLayoutVars>
      </dgm:prSet>
      <dgm:spPr/>
    </dgm:pt>
    <dgm:pt modelId="{894C7041-DAEF-4AF8-947E-D0D144E6498C}" type="pres">
      <dgm:prSet presAssocID="{F89A8108-2D69-458C-B315-4C996958A1B1}" presName="FourConn_3-4" presStyleLbl="fgAccFollowNode1" presStyleIdx="2" presStyleCnt="3">
        <dgm:presLayoutVars>
          <dgm:bulletEnabled val="1"/>
        </dgm:presLayoutVars>
      </dgm:prSet>
      <dgm:spPr/>
    </dgm:pt>
    <dgm:pt modelId="{589ACD4C-ADD2-4474-89C5-E55EF9E17457}" type="pres">
      <dgm:prSet presAssocID="{F89A8108-2D69-458C-B315-4C996958A1B1}" presName="FourNodes_1_text" presStyleLbl="node1" presStyleIdx="3" presStyleCnt="4">
        <dgm:presLayoutVars>
          <dgm:bulletEnabled val="1"/>
        </dgm:presLayoutVars>
      </dgm:prSet>
      <dgm:spPr/>
    </dgm:pt>
    <dgm:pt modelId="{6AD54E65-3DD0-4103-BF8A-5B032ADA396A}" type="pres">
      <dgm:prSet presAssocID="{F89A8108-2D69-458C-B315-4C996958A1B1}" presName="FourNodes_2_text" presStyleLbl="node1" presStyleIdx="3" presStyleCnt="4">
        <dgm:presLayoutVars>
          <dgm:bulletEnabled val="1"/>
        </dgm:presLayoutVars>
      </dgm:prSet>
      <dgm:spPr/>
    </dgm:pt>
    <dgm:pt modelId="{44763844-1B97-4EDF-8E49-A85D4901B637}" type="pres">
      <dgm:prSet presAssocID="{F89A8108-2D69-458C-B315-4C996958A1B1}" presName="FourNodes_3_text" presStyleLbl="node1" presStyleIdx="3" presStyleCnt="4">
        <dgm:presLayoutVars>
          <dgm:bulletEnabled val="1"/>
        </dgm:presLayoutVars>
      </dgm:prSet>
      <dgm:spPr/>
    </dgm:pt>
    <dgm:pt modelId="{59BA03E6-A96D-4994-B118-B4709F3A349A}" type="pres">
      <dgm:prSet presAssocID="{F89A8108-2D69-458C-B315-4C996958A1B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DE95839-D41D-4EC5-8731-9D220E4A4A2F}" type="presOf" srcId="{EC431688-D1BE-48B9-B5FE-92385A5F0328}" destId="{C84A5B74-F03D-4E3F-925B-D951FB6481A7}" srcOrd="0" destOrd="0" presId="urn:microsoft.com/office/officeart/2005/8/layout/vProcess5"/>
    <dgm:cxn modelId="{A2CA2C40-1502-421C-80BA-6C487BD3C433}" type="presOf" srcId="{2B375D92-0306-4A47-9E20-9FAE0D8BC508}" destId="{1A183EED-E0E1-47E8-93C2-8FD9B5DB10AB}" srcOrd="0" destOrd="0" presId="urn:microsoft.com/office/officeart/2005/8/layout/vProcess5"/>
    <dgm:cxn modelId="{77D76461-6C49-43D9-9B9F-063E5225689F}" type="presOf" srcId="{7F8A92C2-5528-4BC1-B322-9D6D575ECD39}" destId="{DA35C6FA-36B0-4659-AAC7-178A31B6ED30}" srcOrd="0" destOrd="0" presId="urn:microsoft.com/office/officeart/2005/8/layout/vProcess5"/>
    <dgm:cxn modelId="{49959741-323E-422D-9FAB-084E6CF48DDF}" type="presOf" srcId="{7F8A92C2-5528-4BC1-B322-9D6D575ECD39}" destId="{44763844-1B97-4EDF-8E49-A85D4901B637}" srcOrd="1" destOrd="0" presId="urn:microsoft.com/office/officeart/2005/8/layout/vProcess5"/>
    <dgm:cxn modelId="{0DC06763-5BB2-4379-95D4-E207543A13BA}" type="presOf" srcId="{D0E8179E-DABD-42A8-A29B-72B9A71CFEAA}" destId="{59BA03E6-A96D-4994-B118-B4709F3A349A}" srcOrd="1" destOrd="0" presId="urn:microsoft.com/office/officeart/2005/8/layout/vProcess5"/>
    <dgm:cxn modelId="{C8010064-17F4-45CF-82B2-894D47ED7F2E}" type="presOf" srcId="{8B9401D2-A8B6-45C0-801C-C3109532163D}" destId="{894C7041-DAEF-4AF8-947E-D0D144E6498C}" srcOrd="0" destOrd="0" presId="urn:microsoft.com/office/officeart/2005/8/layout/vProcess5"/>
    <dgm:cxn modelId="{1B148344-AD05-48B3-8308-98E4BC5B4BB4}" srcId="{F89A8108-2D69-458C-B315-4C996958A1B1}" destId="{D0E8179E-DABD-42A8-A29B-72B9A71CFEAA}" srcOrd="3" destOrd="0" parTransId="{920A9325-CCC9-4DDB-A332-AA80278BF3A7}" sibTransId="{2B44BB24-FABE-4089-AB1B-46AFCAC268D8}"/>
    <dgm:cxn modelId="{E9B48F47-E579-41DD-AC0E-4452BE68AAB7}" type="presOf" srcId="{D0E8179E-DABD-42A8-A29B-72B9A71CFEAA}" destId="{FECD4F92-6180-4C71-A0A9-C24BBBB3BB7D}" srcOrd="0" destOrd="0" presId="urn:microsoft.com/office/officeart/2005/8/layout/vProcess5"/>
    <dgm:cxn modelId="{FD6D444C-9C9B-4681-AE6F-88E491CD0F2D}" srcId="{F89A8108-2D69-458C-B315-4C996958A1B1}" destId="{7F8A92C2-5528-4BC1-B322-9D6D575ECD39}" srcOrd="2" destOrd="0" parTransId="{CA337A41-180A-485F-9526-CDB3FF7220ED}" sibTransId="{8B9401D2-A8B6-45C0-801C-C3109532163D}"/>
    <dgm:cxn modelId="{13E3CD6C-5874-4AF9-BBE6-12633EA32D1E}" srcId="{F89A8108-2D69-458C-B315-4C996958A1B1}" destId="{E8309A8F-AD78-4E9F-BE61-BAC6B9CE8293}" srcOrd="0" destOrd="0" parTransId="{32E73488-33BC-4349-AB38-4EFE13EE5FE7}" sibTransId="{2B375D92-0306-4A47-9E20-9FAE0D8BC508}"/>
    <dgm:cxn modelId="{A8A61C89-74FD-40EE-A825-D3E90B95ABAB}" type="presOf" srcId="{E8309A8F-AD78-4E9F-BE61-BAC6B9CE8293}" destId="{589ACD4C-ADD2-4474-89C5-E55EF9E17457}" srcOrd="1" destOrd="0" presId="urn:microsoft.com/office/officeart/2005/8/layout/vProcess5"/>
    <dgm:cxn modelId="{11718CAC-4DB1-433F-89E5-2ECB60010B0F}" type="presOf" srcId="{F89A8108-2D69-458C-B315-4C996958A1B1}" destId="{0EFFF64A-52F8-4E4F-94FA-4E4D40B9CE60}" srcOrd="0" destOrd="0" presId="urn:microsoft.com/office/officeart/2005/8/layout/vProcess5"/>
    <dgm:cxn modelId="{2C4601CE-8B57-4FF6-820B-59AA26832938}" type="presOf" srcId="{76348405-3E44-43BA-AECC-4B700491D64F}" destId="{656B0E7A-5B93-4E43-9663-DBD5FF480958}" srcOrd="0" destOrd="0" presId="urn:microsoft.com/office/officeart/2005/8/layout/vProcess5"/>
    <dgm:cxn modelId="{A10E84D2-F07A-444A-BCB2-A098E4B2C9DC}" type="presOf" srcId="{E8309A8F-AD78-4E9F-BE61-BAC6B9CE8293}" destId="{13F2AC8F-4E62-4535-A1F9-98AB9AABA323}" srcOrd="0" destOrd="0" presId="urn:microsoft.com/office/officeart/2005/8/layout/vProcess5"/>
    <dgm:cxn modelId="{7477D8D8-0EDD-468D-9097-DC6825F62556}" type="presOf" srcId="{EC431688-D1BE-48B9-B5FE-92385A5F0328}" destId="{6AD54E65-3DD0-4103-BF8A-5B032ADA396A}" srcOrd="1" destOrd="0" presId="urn:microsoft.com/office/officeart/2005/8/layout/vProcess5"/>
    <dgm:cxn modelId="{514339E7-1AD7-48C9-8F8A-DA12F3B06B26}" srcId="{F89A8108-2D69-458C-B315-4C996958A1B1}" destId="{EC431688-D1BE-48B9-B5FE-92385A5F0328}" srcOrd="1" destOrd="0" parTransId="{17B4A7C2-689C-48D8-89DC-F062D89B4B1E}" sibTransId="{76348405-3E44-43BA-AECC-4B700491D64F}"/>
    <dgm:cxn modelId="{E013731A-E83E-45EC-9647-22864428F6A3}" type="presParOf" srcId="{0EFFF64A-52F8-4E4F-94FA-4E4D40B9CE60}" destId="{08E4C334-B673-42B1-A471-4898B0A06071}" srcOrd="0" destOrd="0" presId="urn:microsoft.com/office/officeart/2005/8/layout/vProcess5"/>
    <dgm:cxn modelId="{5AF47CF4-A761-448F-B570-39C370252C58}" type="presParOf" srcId="{0EFFF64A-52F8-4E4F-94FA-4E4D40B9CE60}" destId="{13F2AC8F-4E62-4535-A1F9-98AB9AABA323}" srcOrd="1" destOrd="0" presId="urn:microsoft.com/office/officeart/2005/8/layout/vProcess5"/>
    <dgm:cxn modelId="{B838E0CD-398C-40CB-850B-A53841B31D45}" type="presParOf" srcId="{0EFFF64A-52F8-4E4F-94FA-4E4D40B9CE60}" destId="{C84A5B74-F03D-4E3F-925B-D951FB6481A7}" srcOrd="2" destOrd="0" presId="urn:microsoft.com/office/officeart/2005/8/layout/vProcess5"/>
    <dgm:cxn modelId="{699B3E46-690B-4670-849B-AD6FD172F34E}" type="presParOf" srcId="{0EFFF64A-52F8-4E4F-94FA-4E4D40B9CE60}" destId="{DA35C6FA-36B0-4659-AAC7-178A31B6ED30}" srcOrd="3" destOrd="0" presId="urn:microsoft.com/office/officeart/2005/8/layout/vProcess5"/>
    <dgm:cxn modelId="{6C0A191F-49A2-4F0D-B42D-C5FF347EE183}" type="presParOf" srcId="{0EFFF64A-52F8-4E4F-94FA-4E4D40B9CE60}" destId="{FECD4F92-6180-4C71-A0A9-C24BBBB3BB7D}" srcOrd="4" destOrd="0" presId="urn:microsoft.com/office/officeart/2005/8/layout/vProcess5"/>
    <dgm:cxn modelId="{B87EE4D8-16DE-418C-A76D-E5AE5DE705C8}" type="presParOf" srcId="{0EFFF64A-52F8-4E4F-94FA-4E4D40B9CE60}" destId="{1A183EED-E0E1-47E8-93C2-8FD9B5DB10AB}" srcOrd="5" destOrd="0" presId="urn:microsoft.com/office/officeart/2005/8/layout/vProcess5"/>
    <dgm:cxn modelId="{8064CF0B-A6F9-4485-9922-B8D0218ECE74}" type="presParOf" srcId="{0EFFF64A-52F8-4E4F-94FA-4E4D40B9CE60}" destId="{656B0E7A-5B93-4E43-9663-DBD5FF480958}" srcOrd="6" destOrd="0" presId="urn:microsoft.com/office/officeart/2005/8/layout/vProcess5"/>
    <dgm:cxn modelId="{C6E53DE3-4D6D-4D53-8AFB-BDB6A6577EB0}" type="presParOf" srcId="{0EFFF64A-52F8-4E4F-94FA-4E4D40B9CE60}" destId="{894C7041-DAEF-4AF8-947E-D0D144E6498C}" srcOrd="7" destOrd="0" presId="urn:microsoft.com/office/officeart/2005/8/layout/vProcess5"/>
    <dgm:cxn modelId="{58BEBCE1-FA12-4160-B97C-782039DDD5BE}" type="presParOf" srcId="{0EFFF64A-52F8-4E4F-94FA-4E4D40B9CE60}" destId="{589ACD4C-ADD2-4474-89C5-E55EF9E17457}" srcOrd="8" destOrd="0" presId="urn:microsoft.com/office/officeart/2005/8/layout/vProcess5"/>
    <dgm:cxn modelId="{B461BC8E-7452-41C3-B8E0-25CDEE8B0976}" type="presParOf" srcId="{0EFFF64A-52F8-4E4F-94FA-4E4D40B9CE60}" destId="{6AD54E65-3DD0-4103-BF8A-5B032ADA396A}" srcOrd="9" destOrd="0" presId="urn:microsoft.com/office/officeart/2005/8/layout/vProcess5"/>
    <dgm:cxn modelId="{B85B45DB-30BD-491F-AD13-ED01AF7B9D9A}" type="presParOf" srcId="{0EFFF64A-52F8-4E4F-94FA-4E4D40B9CE60}" destId="{44763844-1B97-4EDF-8E49-A85D4901B637}" srcOrd="10" destOrd="0" presId="urn:microsoft.com/office/officeart/2005/8/layout/vProcess5"/>
    <dgm:cxn modelId="{1BC44845-C5C7-420B-B1BF-0874C1EE38B8}" type="presParOf" srcId="{0EFFF64A-52F8-4E4F-94FA-4E4D40B9CE60}" destId="{59BA03E6-A96D-4994-B118-B4709F3A349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C1617B-1C7B-428E-B348-9CE7C69C2C7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0A37FE6-1117-45CE-89E4-BB5A7E867C95}">
      <dgm:prSet/>
      <dgm:spPr/>
      <dgm:t>
        <a:bodyPr/>
        <a:lstStyle/>
        <a:p>
          <a:r>
            <a:rPr lang="en-GB" dirty="0"/>
            <a:t>Priority 1: Vulnerable Groups  </a:t>
          </a:r>
        </a:p>
      </dgm:t>
    </dgm:pt>
    <dgm:pt modelId="{30F2D550-2EA7-4372-8CCA-0EE14102D602}" type="parTrans" cxnId="{8C4FB2B1-C468-4D2D-A4E9-091BC1EAC1B6}">
      <dgm:prSet/>
      <dgm:spPr/>
      <dgm:t>
        <a:bodyPr/>
        <a:lstStyle/>
        <a:p>
          <a:endParaRPr lang="en-GB"/>
        </a:p>
      </dgm:t>
    </dgm:pt>
    <dgm:pt modelId="{674BBD89-8632-478B-AE34-DD4927449BC4}" type="sibTrans" cxnId="{8C4FB2B1-C468-4D2D-A4E9-091BC1EAC1B6}">
      <dgm:prSet/>
      <dgm:spPr/>
      <dgm:t>
        <a:bodyPr/>
        <a:lstStyle/>
        <a:p>
          <a:endParaRPr lang="en-GB"/>
        </a:p>
      </dgm:t>
    </dgm:pt>
    <dgm:pt modelId="{2090BD2C-28E6-457D-8B77-EBD5055D2AF8}">
      <dgm:prSet/>
      <dgm:spPr/>
      <dgm:t>
        <a:bodyPr/>
        <a:lstStyle/>
        <a:p>
          <a:r>
            <a:rPr lang="en-GB"/>
            <a:t>Priority 2: Phase Transfers</a:t>
          </a:r>
          <a:endParaRPr lang="en-GB" dirty="0"/>
        </a:p>
      </dgm:t>
    </dgm:pt>
    <dgm:pt modelId="{810DED0F-66DB-438A-923A-3E32F25B3B8F}" type="parTrans" cxnId="{64BB4F80-A60C-4402-B5F5-96E63AE4E25E}">
      <dgm:prSet/>
      <dgm:spPr/>
      <dgm:t>
        <a:bodyPr/>
        <a:lstStyle/>
        <a:p>
          <a:endParaRPr lang="en-GB"/>
        </a:p>
      </dgm:t>
    </dgm:pt>
    <dgm:pt modelId="{4C75C3F6-E56E-4FC8-A682-6B2743327DCF}" type="sibTrans" cxnId="{64BB4F80-A60C-4402-B5F5-96E63AE4E25E}">
      <dgm:prSet/>
      <dgm:spPr/>
      <dgm:t>
        <a:bodyPr/>
        <a:lstStyle/>
        <a:p>
          <a:endParaRPr lang="en-GB"/>
        </a:p>
      </dgm:t>
    </dgm:pt>
    <dgm:pt modelId="{838026CB-59F2-4719-9E58-E6457A3A55BC}">
      <dgm:prSet/>
      <dgm:spPr/>
      <dgm:t>
        <a:bodyPr/>
        <a:lstStyle/>
        <a:p>
          <a:r>
            <a:rPr lang="en-GB" dirty="0"/>
            <a:t>Priority 3: Overdue for 2 years or more</a:t>
          </a:r>
        </a:p>
      </dgm:t>
    </dgm:pt>
    <dgm:pt modelId="{DC166274-3F67-41FE-8386-E8D1B68EFC0B}" type="parTrans" cxnId="{7224FAD9-E89E-4144-8B0C-4A7DA3C01B75}">
      <dgm:prSet/>
      <dgm:spPr/>
      <dgm:t>
        <a:bodyPr/>
        <a:lstStyle/>
        <a:p>
          <a:endParaRPr lang="en-GB"/>
        </a:p>
      </dgm:t>
    </dgm:pt>
    <dgm:pt modelId="{618726C0-B8D9-4FE4-991D-CDFAE1229F97}" type="sibTrans" cxnId="{7224FAD9-E89E-4144-8B0C-4A7DA3C01B75}">
      <dgm:prSet/>
      <dgm:spPr/>
      <dgm:t>
        <a:bodyPr/>
        <a:lstStyle/>
        <a:p>
          <a:endParaRPr lang="en-GB"/>
        </a:p>
      </dgm:t>
    </dgm:pt>
    <dgm:pt modelId="{F34EF2C9-C757-4F7E-97D1-BF3352FA37AF}">
      <dgm:prSet/>
      <dgm:spPr/>
      <dgm:t>
        <a:bodyPr/>
        <a:lstStyle/>
        <a:p>
          <a:r>
            <a:rPr lang="en-GB" dirty="0"/>
            <a:t>Priority 4: Under 5s</a:t>
          </a:r>
        </a:p>
      </dgm:t>
    </dgm:pt>
    <dgm:pt modelId="{6726FC06-2541-4F35-8BE0-CFF96057DC70}" type="parTrans" cxnId="{2B75CA5B-984D-4BF4-92AD-33F019F1735C}">
      <dgm:prSet/>
      <dgm:spPr/>
      <dgm:t>
        <a:bodyPr/>
        <a:lstStyle/>
        <a:p>
          <a:endParaRPr lang="en-GB"/>
        </a:p>
      </dgm:t>
    </dgm:pt>
    <dgm:pt modelId="{6EF0606C-8209-43F3-BF2A-A194BA9B6FC7}" type="sibTrans" cxnId="{2B75CA5B-984D-4BF4-92AD-33F019F1735C}">
      <dgm:prSet/>
      <dgm:spPr/>
      <dgm:t>
        <a:bodyPr/>
        <a:lstStyle/>
        <a:p>
          <a:endParaRPr lang="en-GB"/>
        </a:p>
      </dgm:t>
    </dgm:pt>
    <dgm:pt modelId="{EE3DB3F8-A639-4289-BAB6-6E85F07194A8}">
      <dgm:prSet/>
      <dgm:spPr/>
      <dgm:t>
        <a:bodyPr/>
        <a:lstStyle/>
        <a:p>
          <a:r>
            <a:rPr lang="en-GB" dirty="0"/>
            <a:t>Priority 5: Those where timeliness can be met</a:t>
          </a:r>
        </a:p>
      </dgm:t>
    </dgm:pt>
    <dgm:pt modelId="{8AB4222C-921F-4287-8EC1-687DD9F53365}" type="parTrans" cxnId="{D2A19A13-9A9C-4335-B96A-754EFE7D5851}">
      <dgm:prSet/>
      <dgm:spPr/>
      <dgm:t>
        <a:bodyPr/>
        <a:lstStyle/>
        <a:p>
          <a:endParaRPr lang="en-GB"/>
        </a:p>
      </dgm:t>
    </dgm:pt>
    <dgm:pt modelId="{86E6D314-3113-4111-95BB-790EF5D5BB42}" type="sibTrans" cxnId="{D2A19A13-9A9C-4335-B96A-754EFE7D5851}">
      <dgm:prSet/>
      <dgm:spPr/>
      <dgm:t>
        <a:bodyPr/>
        <a:lstStyle/>
        <a:p>
          <a:endParaRPr lang="en-GB"/>
        </a:p>
      </dgm:t>
    </dgm:pt>
    <dgm:pt modelId="{8234ED55-FAA0-401C-BE2F-20EDC3241A5F}">
      <dgm:prSet/>
      <dgm:spPr/>
      <dgm:t>
        <a:bodyPr/>
        <a:lstStyle/>
        <a:p>
          <a:r>
            <a:rPr lang="en-GB"/>
            <a:t>Priority 6: Tracking progress towards outcomes / ceasing of EHCPs</a:t>
          </a:r>
          <a:endParaRPr lang="en-GB" dirty="0"/>
        </a:p>
      </dgm:t>
    </dgm:pt>
    <dgm:pt modelId="{1E653081-3B7F-4EEC-8D10-5722506E805F}" type="parTrans" cxnId="{9FDD60CB-DC04-436E-84BA-246448E87380}">
      <dgm:prSet/>
      <dgm:spPr/>
      <dgm:t>
        <a:bodyPr/>
        <a:lstStyle/>
        <a:p>
          <a:endParaRPr lang="en-GB"/>
        </a:p>
      </dgm:t>
    </dgm:pt>
    <dgm:pt modelId="{6D8B9B6C-BFCE-4986-95A4-0ED4BE7EDE6B}" type="sibTrans" cxnId="{9FDD60CB-DC04-436E-84BA-246448E87380}">
      <dgm:prSet/>
      <dgm:spPr/>
      <dgm:t>
        <a:bodyPr/>
        <a:lstStyle/>
        <a:p>
          <a:endParaRPr lang="en-GB"/>
        </a:p>
      </dgm:t>
    </dgm:pt>
    <dgm:pt modelId="{5C698EDD-CBEF-4FF1-BACD-6D2058E9A868}" type="pres">
      <dgm:prSet presAssocID="{99C1617B-1C7B-428E-B348-9CE7C69C2C77}" presName="CompostProcess" presStyleCnt="0">
        <dgm:presLayoutVars>
          <dgm:dir/>
          <dgm:resizeHandles val="exact"/>
        </dgm:presLayoutVars>
      </dgm:prSet>
      <dgm:spPr/>
    </dgm:pt>
    <dgm:pt modelId="{27709D2C-440C-4FEE-8F9A-4E349E948D8F}" type="pres">
      <dgm:prSet presAssocID="{99C1617B-1C7B-428E-B348-9CE7C69C2C77}" presName="arrow" presStyleLbl="bgShp" presStyleIdx="0" presStyleCnt="1"/>
      <dgm:spPr/>
    </dgm:pt>
    <dgm:pt modelId="{99438A90-96A4-43A3-92A5-84AB21F05CAF}" type="pres">
      <dgm:prSet presAssocID="{99C1617B-1C7B-428E-B348-9CE7C69C2C77}" presName="linearProcess" presStyleCnt="0"/>
      <dgm:spPr/>
    </dgm:pt>
    <dgm:pt modelId="{5BF1954B-BE09-47D3-8B13-65B4A7F37573}" type="pres">
      <dgm:prSet presAssocID="{00A37FE6-1117-45CE-89E4-BB5A7E867C95}" presName="textNode" presStyleLbl="node1" presStyleIdx="0" presStyleCnt="6">
        <dgm:presLayoutVars>
          <dgm:bulletEnabled val="1"/>
        </dgm:presLayoutVars>
      </dgm:prSet>
      <dgm:spPr/>
    </dgm:pt>
    <dgm:pt modelId="{C2AC7B39-272E-47FA-9627-6A683D335B18}" type="pres">
      <dgm:prSet presAssocID="{674BBD89-8632-478B-AE34-DD4927449BC4}" presName="sibTrans" presStyleCnt="0"/>
      <dgm:spPr/>
    </dgm:pt>
    <dgm:pt modelId="{6BC134B6-45F0-4E12-B9E2-B7C4747CFC33}" type="pres">
      <dgm:prSet presAssocID="{2090BD2C-28E6-457D-8B77-EBD5055D2AF8}" presName="textNode" presStyleLbl="node1" presStyleIdx="1" presStyleCnt="6">
        <dgm:presLayoutVars>
          <dgm:bulletEnabled val="1"/>
        </dgm:presLayoutVars>
      </dgm:prSet>
      <dgm:spPr/>
    </dgm:pt>
    <dgm:pt modelId="{A68DD42C-38B7-4260-ABDC-938390D3C267}" type="pres">
      <dgm:prSet presAssocID="{4C75C3F6-E56E-4FC8-A682-6B2743327DCF}" presName="sibTrans" presStyleCnt="0"/>
      <dgm:spPr/>
    </dgm:pt>
    <dgm:pt modelId="{68FB7D44-F6D8-4679-8FAA-5F27AB9B443F}" type="pres">
      <dgm:prSet presAssocID="{838026CB-59F2-4719-9E58-E6457A3A55BC}" presName="textNode" presStyleLbl="node1" presStyleIdx="2" presStyleCnt="6">
        <dgm:presLayoutVars>
          <dgm:bulletEnabled val="1"/>
        </dgm:presLayoutVars>
      </dgm:prSet>
      <dgm:spPr/>
    </dgm:pt>
    <dgm:pt modelId="{38E0EBE3-BFE4-4FC3-92CF-188318576382}" type="pres">
      <dgm:prSet presAssocID="{618726C0-B8D9-4FE4-991D-CDFAE1229F97}" presName="sibTrans" presStyleCnt="0"/>
      <dgm:spPr/>
    </dgm:pt>
    <dgm:pt modelId="{93D87F06-2E60-4258-9577-68DB651903EB}" type="pres">
      <dgm:prSet presAssocID="{F34EF2C9-C757-4F7E-97D1-BF3352FA37AF}" presName="textNode" presStyleLbl="node1" presStyleIdx="3" presStyleCnt="6">
        <dgm:presLayoutVars>
          <dgm:bulletEnabled val="1"/>
        </dgm:presLayoutVars>
      </dgm:prSet>
      <dgm:spPr/>
    </dgm:pt>
    <dgm:pt modelId="{778ADAB3-3839-4F02-9DF7-0EDE846DC573}" type="pres">
      <dgm:prSet presAssocID="{6EF0606C-8209-43F3-BF2A-A194BA9B6FC7}" presName="sibTrans" presStyleCnt="0"/>
      <dgm:spPr/>
    </dgm:pt>
    <dgm:pt modelId="{81549218-A2A7-451B-862C-ECD821489DF7}" type="pres">
      <dgm:prSet presAssocID="{EE3DB3F8-A639-4289-BAB6-6E85F07194A8}" presName="textNode" presStyleLbl="node1" presStyleIdx="4" presStyleCnt="6">
        <dgm:presLayoutVars>
          <dgm:bulletEnabled val="1"/>
        </dgm:presLayoutVars>
      </dgm:prSet>
      <dgm:spPr/>
    </dgm:pt>
    <dgm:pt modelId="{931AC617-64DB-4223-9353-EBF0BA84DE32}" type="pres">
      <dgm:prSet presAssocID="{86E6D314-3113-4111-95BB-790EF5D5BB42}" presName="sibTrans" presStyleCnt="0"/>
      <dgm:spPr/>
    </dgm:pt>
    <dgm:pt modelId="{CFB5A317-6449-45CB-8028-99366B2ADB30}" type="pres">
      <dgm:prSet presAssocID="{8234ED55-FAA0-401C-BE2F-20EDC3241A5F}" presName="textNode" presStyleLbl="node1" presStyleIdx="5" presStyleCnt="6">
        <dgm:presLayoutVars>
          <dgm:bulletEnabled val="1"/>
        </dgm:presLayoutVars>
      </dgm:prSet>
      <dgm:spPr/>
    </dgm:pt>
  </dgm:ptLst>
  <dgm:cxnLst>
    <dgm:cxn modelId="{101E1C01-129C-4235-92F6-E6AFCC30BBE0}" type="presOf" srcId="{8234ED55-FAA0-401C-BE2F-20EDC3241A5F}" destId="{CFB5A317-6449-45CB-8028-99366B2ADB30}" srcOrd="0" destOrd="0" presId="urn:microsoft.com/office/officeart/2005/8/layout/hProcess9"/>
    <dgm:cxn modelId="{47B3E20E-2F4C-426F-B011-F6B09A12B955}" type="presOf" srcId="{00A37FE6-1117-45CE-89E4-BB5A7E867C95}" destId="{5BF1954B-BE09-47D3-8B13-65B4A7F37573}" srcOrd="0" destOrd="0" presId="urn:microsoft.com/office/officeart/2005/8/layout/hProcess9"/>
    <dgm:cxn modelId="{D2A19A13-9A9C-4335-B96A-754EFE7D5851}" srcId="{99C1617B-1C7B-428E-B348-9CE7C69C2C77}" destId="{EE3DB3F8-A639-4289-BAB6-6E85F07194A8}" srcOrd="4" destOrd="0" parTransId="{8AB4222C-921F-4287-8EC1-687DD9F53365}" sibTransId="{86E6D314-3113-4111-95BB-790EF5D5BB42}"/>
    <dgm:cxn modelId="{2B75CA5B-984D-4BF4-92AD-33F019F1735C}" srcId="{99C1617B-1C7B-428E-B348-9CE7C69C2C77}" destId="{F34EF2C9-C757-4F7E-97D1-BF3352FA37AF}" srcOrd="3" destOrd="0" parTransId="{6726FC06-2541-4F35-8BE0-CFF96057DC70}" sibTransId="{6EF0606C-8209-43F3-BF2A-A194BA9B6FC7}"/>
    <dgm:cxn modelId="{21D8FE5B-E5F5-42FB-ACF2-FB2964BBA5FE}" type="presOf" srcId="{838026CB-59F2-4719-9E58-E6457A3A55BC}" destId="{68FB7D44-F6D8-4679-8FAA-5F27AB9B443F}" srcOrd="0" destOrd="0" presId="urn:microsoft.com/office/officeart/2005/8/layout/hProcess9"/>
    <dgm:cxn modelId="{64BB4F80-A60C-4402-B5F5-96E63AE4E25E}" srcId="{99C1617B-1C7B-428E-B348-9CE7C69C2C77}" destId="{2090BD2C-28E6-457D-8B77-EBD5055D2AF8}" srcOrd="1" destOrd="0" parTransId="{810DED0F-66DB-438A-923A-3E32F25B3B8F}" sibTransId="{4C75C3F6-E56E-4FC8-A682-6B2743327DCF}"/>
    <dgm:cxn modelId="{E6C16D93-953B-4B32-BEB8-6248CB5C4E51}" type="presOf" srcId="{2090BD2C-28E6-457D-8B77-EBD5055D2AF8}" destId="{6BC134B6-45F0-4E12-B9E2-B7C4747CFC33}" srcOrd="0" destOrd="0" presId="urn:microsoft.com/office/officeart/2005/8/layout/hProcess9"/>
    <dgm:cxn modelId="{6078A2A3-018A-44DB-94A0-538C50225C18}" type="presOf" srcId="{EE3DB3F8-A639-4289-BAB6-6E85F07194A8}" destId="{81549218-A2A7-451B-862C-ECD821489DF7}" srcOrd="0" destOrd="0" presId="urn:microsoft.com/office/officeart/2005/8/layout/hProcess9"/>
    <dgm:cxn modelId="{8C4FB2B1-C468-4D2D-A4E9-091BC1EAC1B6}" srcId="{99C1617B-1C7B-428E-B348-9CE7C69C2C77}" destId="{00A37FE6-1117-45CE-89E4-BB5A7E867C95}" srcOrd="0" destOrd="0" parTransId="{30F2D550-2EA7-4372-8CCA-0EE14102D602}" sibTransId="{674BBD89-8632-478B-AE34-DD4927449BC4}"/>
    <dgm:cxn modelId="{09C493B8-68EF-4FC5-B291-9BCA691BDDA6}" type="presOf" srcId="{F34EF2C9-C757-4F7E-97D1-BF3352FA37AF}" destId="{93D87F06-2E60-4258-9577-68DB651903EB}" srcOrd="0" destOrd="0" presId="urn:microsoft.com/office/officeart/2005/8/layout/hProcess9"/>
    <dgm:cxn modelId="{9FDD60CB-DC04-436E-84BA-246448E87380}" srcId="{99C1617B-1C7B-428E-B348-9CE7C69C2C77}" destId="{8234ED55-FAA0-401C-BE2F-20EDC3241A5F}" srcOrd="5" destOrd="0" parTransId="{1E653081-3B7F-4EEC-8D10-5722506E805F}" sibTransId="{6D8B9B6C-BFCE-4986-95A4-0ED4BE7EDE6B}"/>
    <dgm:cxn modelId="{51277FD9-A83D-4727-866C-A1577E13F327}" type="presOf" srcId="{99C1617B-1C7B-428E-B348-9CE7C69C2C77}" destId="{5C698EDD-CBEF-4FF1-BACD-6D2058E9A868}" srcOrd="0" destOrd="0" presId="urn:microsoft.com/office/officeart/2005/8/layout/hProcess9"/>
    <dgm:cxn modelId="{7224FAD9-E89E-4144-8B0C-4A7DA3C01B75}" srcId="{99C1617B-1C7B-428E-B348-9CE7C69C2C77}" destId="{838026CB-59F2-4719-9E58-E6457A3A55BC}" srcOrd="2" destOrd="0" parTransId="{DC166274-3F67-41FE-8386-E8D1B68EFC0B}" sibTransId="{618726C0-B8D9-4FE4-991D-CDFAE1229F97}"/>
    <dgm:cxn modelId="{34418948-30D4-4931-A6A5-E001E05046F0}" type="presParOf" srcId="{5C698EDD-CBEF-4FF1-BACD-6D2058E9A868}" destId="{27709D2C-440C-4FEE-8F9A-4E349E948D8F}" srcOrd="0" destOrd="0" presId="urn:microsoft.com/office/officeart/2005/8/layout/hProcess9"/>
    <dgm:cxn modelId="{8945F0F4-BE63-4878-8A07-83DE029AC8F6}" type="presParOf" srcId="{5C698EDD-CBEF-4FF1-BACD-6D2058E9A868}" destId="{99438A90-96A4-43A3-92A5-84AB21F05CAF}" srcOrd="1" destOrd="0" presId="urn:microsoft.com/office/officeart/2005/8/layout/hProcess9"/>
    <dgm:cxn modelId="{BB9FF0EE-9F14-4741-AD56-537F4EC34362}" type="presParOf" srcId="{99438A90-96A4-43A3-92A5-84AB21F05CAF}" destId="{5BF1954B-BE09-47D3-8B13-65B4A7F37573}" srcOrd="0" destOrd="0" presId="urn:microsoft.com/office/officeart/2005/8/layout/hProcess9"/>
    <dgm:cxn modelId="{4D003650-BA5D-4C9D-8B72-37E351816823}" type="presParOf" srcId="{99438A90-96A4-43A3-92A5-84AB21F05CAF}" destId="{C2AC7B39-272E-47FA-9627-6A683D335B18}" srcOrd="1" destOrd="0" presId="urn:microsoft.com/office/officeart/2005/8/layout/hProcess9"/>
    <dgm:cxn modelId="{32557C05-4C15-4AA7-AD73-785DC851F12C}" type="presParOf" srcId="{99438A90-96A4-43A3-92A5-84AB21F05CAF}" destId="{6BC134B6-45F0-4E12-B9E2-B7C4747CFC33}" srcOrd="2" destOrd="0" presId="urn:microsoft.com/office/officeart/2005/8/layout/hProcess9"/>
    <dgm:cxn modelId="{53847C5A-0252-4795-B9AC-A5BD913314A1}" type="presParOf" srcId="{99438A90-96A4-43A3-92A5-84AB21F05CAF}" destId="{A68DD42C-38B7-4260-ABDC-938390D3C267}" srcOrd="3" destOrd="0" presId="urn:microsoft.com/office/officeart/2005/8/layout/hProcess9"/>
    <dgm:cxn modelId="{C6EC377D-0A91-4FC9-B6F6-8F758E5D6381}" type="presParOf" srcId="{99438A90-96A4-43A3-92A5-84AB21F05CAF}" destId="{68FB7D44-F6D8-4679-8FAA-5F27AB9B443F}" srcOrd="4" destOrd="0" presId="urn:microsoft.com/office/officeart/2005/8/layout/hProcess9"/>
    <dgm:cxn modelId="{4DC32EE5-6CCF-4E58-B0E1-856D1B7051AF}" type="presParOf" srcId="{99438A90-96A4-43A3-92A5-84AB21F05CAF}" destId="{38E0EBE3-BFE4-4FC3-92CF-188318576382}" srcOrd="5" destOrd="0" presId="urn:microsoft.com/office/officeart/2005/8/layout/hProcess9"/>
    <dgm:cxn modelId="{91C7EE86-1AF7-4280-9A4E-92D42B266067}" type="presParOf" srcId="{99438A90-96A4-43A3-92A5-84AB21F05CAF}" destId="{93D87F06-2E60-4258-9577-68DB651903EB}" srcOrd="6" destOrd="0" presId="urn:microsoft.com/office/officeart/2005/8/layout/hProcess9"/>
    <dgm:cxn modelId="{ED15EA2D-D1D9-4CC7-AEB6-4334E6101DC9}" type="presParOf" srcId="{99438A90-96A4-43A3-92A5-84AB21F05CAF}" destId="{778ADAB3-3839-4F02-9DF7-0EDE846DC573}" srcOrd="7" destOrd="0" presId="urn:microsoft.com/office/officeart/2005/8/layout/hProcess9"/>
    <dgm:cxn modelId="{95F9ED7E-3035-4C71-A040-43AF94736D4C}" type="presParOf" srcId="{99438A90-96A4-43A3-92A5-84AB21F05CAF}" destId="{81549218-A2A7-451B-862C-ECD821489DF7}" srcOrd="8" destOrd="0" presId="urn:microsoft.com/office/officeart/2005/8/layout/hProcess9"/>
    <dgm:cxn modelId="{FAD6B83F-337A-402C-96E8-9254ABE8AC7A}" type="presParOf" srcId="{99438A90-96A4-43A3-92A5-84AB21F05CAF}" destId="{931AC617-64DB-4223-9353-EBF0BA84DE32}" srcOrd="9" destOrd="0" presId="urn:microsoft.com/office/officeart/2005/8/layout/hProcess9"/>
    <dgm:cxn modelId="{526E3059-BFA8-4C3B-ADD7-A9DC7844FC96}" type="presParOf" srcId="{99438A90-96A4-43A3-92A5-84AB21F05CAF}" destId="{CFB5A317-6449-45CB-8028-99366B2ADB30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396B9-5045-4822-8DDD-98203A08A425}">
      <dsp:nvSpPr>
        <dsp:cNvPr id="0" name=""/>
        <dsp:cNvSpPr/>
      </dsp:nvSpPr>
      <dsp:spPr>
        <a:xfrm>
          <a:off x="4018" y="0"/>
          <a:ext cx="3513832" cy="1404408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6710" tIns="173355" rIns="86678" bIns="17335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 dirty="0"/>
            <a:t>AV</a:t>
          </a:r>
        </a:p>
      </dsp:txBody>
      <dsp:txXfrm>
        <a:off x="4018" y="0"/>
        <a:ext cx="3162730" cy="1404408"/>
      </dsp:txXfrm>
    </dsp:sp>
    <dsp:sp modelId="{270B31D6-A287-4A39-AF4D-4EDD61DFFCB8}">
      <dsp:nvSpPr>
        <dsp:cNvPr id="0" name=""/>
        <dsp:cNvSpPr/>
      </dsp:nvSpPr>
      <dsp:spPr>
        <a:xfrm>
          <a:off x="2815083" y="0"/>
          <a:ext cx="3513832" cy="1404408"/>
        </a:xfrm>
        <a:prstGeom prst="chevron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0033" tIns="173355" rIns="86678" bIns="17335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 dirty="0"/>
            <a:t>WYC</a:t>
          </a:r>
        </a:p>
      </dsp:txBody>
      <dsp:txXfrm>
        <a:off x="3517287" y="0"/>
        <a:ext cx="2109424" cy="1404408"/>
      </dsp:txXfrm>
    </dsp:sp>
    <dsp:sp modelId="{8EC8CA23-A24B-4C70-9D0D-47D444CD3894}">
      <dsp:nvSpPr>
        <dsp:cNvPr id="0" name=""/>
        <dsp:cNvSpPr/>
      </dsp:nvSpPr>
      <dsp:spPr>
        <a:xfrm>
          <a:off x="5630167" y="0"/>
          <a:ext cx="3513832" cy="1404408"/>
        </a:xfrm>
        <a:prstGeom prst="chevron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0033" tIns="173355" rIns="86678" bIns="17335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 dirty="0"/>
            <a:t>CSB</a:t>
          </a:r>
        </a:p>
      </dsp:txBody>
      <dsp:txXfrm>
        <a:off x="6332371" y="0"/>
        <a:ext cx="2109424" cy="1404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F2AC8F-4E62-4535-A1F9-98AB9AABA323}">
      <dsp:nvSpPr>
        <dsp:cNvPr id="0" name=""/>
        <dsp:cNvSpPr/>
      </dsp:nvSpPr>
      <dsp:spPr>
        <a:xfrm>
          <a:off x="0" y="0"/>
          <a:ext cx="630936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i="1" kern="1200" dirty="0"/>
            <a:t>Specialist Teachers – a tiered approach</a:t>
          </a:r>
        </a:p>
      </dsp:txBody>
      <dsp:txXfrm>
        <a:off x="28038" y="28038"/>
        <a:ext cx="5195473" cy="901218"/>
      </dsp:txXfrm>
    </dsp:sp>
    <dsp:sp modelId="{C84A5B74-F03D-4E3F-925B-D951FB6481A7}">
      <dsp:nvSpPr>
        <dsp:cNvPr id="0" name=""/>
        <dsp:cNvSpPr/>
      </dsp:nvSpPr>
      <dsp:spPr>
        <a:xfrm>
          <a:off x="528408" y="1131347"/>
          <a:ext cx="630936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i="1" kern="1200" dirty="0"/>
            <a:t>Increased EHC Coordinator capacity – named link</a:t>
          </a:r>
        </a:p>
      </dsp:txBody>
      <dsp:txXfrm>
        <a:off x="556446" y="1159385"/>
        <a:ext cx="5102633" cy="901218"/>
      </dsp:txXfrm>
    </dsp:sp>
    <dsp:sp modelId="{DA35C6FA-36B0-4659-AAC7-178A31B6ED30}">
      <dsp:nvSpPr>
        <dsp:cNvPr id="0" name=""/>
        <dsp:cNvSpPr/>
      </dsp:nvSpPr>
      <dsp:spPr>
        <a:xfrm>
          <a:off x="1048931" y="2262695"/>
          <a:ext cx="630936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0" i="1" kern="1200" dirty="0"/>
            <a:t>Educational Psychology offer – named link for schools</a:t>
          </a:r>
        </a:p>
      </dsp:txBody>
      <dsp:txXfrm>
        <a:off x="1076969" y="2290733"/>
        <a:ext cx="5110520" cy="901218"/>
      </dsp:txXfrm>
    </dsp:sp>
    <dsp:sp modelId="{FECD4F92-6180-4C71-A0A9-C24BBBB3BB7D}">
      <dsp:nvSpPr>
        <dsp:cNvPr id="0" name=""/>
        <dsp:cNvSpPr/>
      </dsp:nvSpPr>
      <dsp:spPr>
        <a:xfrm>
          <a:off x="1577340" y="3394043"/>
          <a:ext cx="630936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i="1" kern="1200" dirty="0"/>
            <a:t>Integrated SEND Service training offer</a:t>
          </a:r>
        </a:p>
      </dsp:txBody>
      <dsp:txXfrm>
        <a:off x="1605378" y="3422081"/>
        <a:ext cx="5102633" cy="901218"/>
      </dsp:txXfrm>
    </dsp:sp>
    <dsp:sp modelId="{1A183EED-E0E1-47E8-93C2-8FD9B5DB10AB}">
      <dsp:nvSpPr>
        <dsp:cNvPr id="0" name=""/>
        <dsp:cNvSpPr/>
      </dsp:nvSpPr>
      <dsp:spPr>
        <a:xfrm>
          <a:off x="568711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5827122" y="733200"/>
        <a:ext cx="342233" cy="468236"/>
      </dsp:txXfrm>
    </dsp:sp>
    <dsp:sp modelId="{656B0E7A-5B93-4E43-9663-DBD5FF480958}">
      <dsp:nvSpPr>
        <dsp:cNvPr id="0" name=""/>
        <dsp:cNvSpPr/>
      </dsp:nvSpPr>
      <dsp:spPr>
        <a:xfrm>
          <a:off x="6215527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5756959"/>
            <a:satOff val="-30630"/>
            <a:lumOff val="-1745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5756959"/>
              <a:satOff val="-30630"/>
              <a:lumOff val="-174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/>
        </a:p>
      </dsp:txBody>
      <dsp:txXfrm>
        <a:off x="6355531" y="1864548"/>
        <a:ext cx="342233" cy="468236"/>
      </dsp:txXfrm>
    </dsp:sp>
    <dsp:sp modelId="{894C7041-DAEF-4AF8-947E-D0D144E6498C}">
      <dsp:nvSpPr>
        <dsp:cNvPr id="0" name=""/>
        <dsp:cNvSpPr/>
      </dsp:nvSpPr>
      <dsp:spPr>
        <a:xfrm>
          <a:off x="6736049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800" kern="1200"/>
        </a:p>
      </dsp:txBody>
      <dsp:txXfrm>
        <a:off x="6876053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09D2C-440C-4FEE-8F9A-4E349E948D8F}">
      <dsp:nvSpPr>
        <dsp:cNvPr id="0" name=""/>
        <dsp:cNvSpPr/>
      </dsp:nvSpPr>
      <dsp:spPr>
        <a:xfrm>
          <a:off x="583397" y="0"/>
          <a:ext cx="6611832" cy="444764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1954B-BE09-47D3-8B13-65B4A7F37573}">
      <dsp:nvSpPr>
        <dsp:cNvPr id="0" name=""/>
        <dsp:cNvSpPr/>
      </dsp:nvSpPr>
      <dsp:spPr>
        <a:xfrm>
          <a:off x="2136" y="1334292"/>
          <a:ext cx="1243896" cy="1779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Priority 1: Vulnerable Groups  </a:t>
          </a:r>
        </a:p>
      </dsp:txBody>
      <dsp:txXfrm>
        <a:off x="62858" y="1395014"/>
        <a:ext cx="1122452" cy="1657613"/>
      </dsp:txXfrm>
    </dsp:sp>
    <dsp:sp modelId="{6BC134B6-45F0-4E12-B9E2-B7C4747CFC33}">
      <dsp:nvSpPr>
        <dsp:cNvPr id="0" name=""/>
        <dsp:cNvSpPr/>
      </dsp:nvSpPr>
      <dsp:spPr>
        <a:xfrm>
          <a:off x="1308227" y="1334292"/>
          <a:ext cx="1243896" cy="1779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Priority 2: Phase Transfers</a:t>
          </a:r>
          <a:endParaRPr lang="en-GB" sz="1500" kern="1200" dirty="0"/>
        </a:p>
      </dsp:txBody>
      <dsp:txXfrm>
        <a:off x="1368949" y="1395014"/>
        <a:ext cx="1122452" cy="1657613"/>
      </dsp:txXfrm>
    </dsp:sp>
    <dsp:sp modelId="{68FB7D44-F6D8-4679-8FAA-5F27AB9B443F}">
      <dsp:nvSpPr>
        <dsp:cNvPr id="0" name=""/>
        <dsp:cNvSpPr/>
      </dsp:nvSpPr>
      <dsp:spPr>
        <a:xfrm>
          <a:off x="2614319" y="1334292"/>
          <a:ext cx="1243896" cy="1779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Priority 3: Overdue for 2 years or more</a:t>
          </a:r>
        </a:p>
      </dsp:txBody>
      <dsp:txXfrm>
        <a:off x="2675041" y="1395014"/>
        <a:ext cx="1122452" cy="1657613"/>
      </dsp:txXfrm>
    </dsp:sp>
    <dsp:sp modelId="{93D87F06-2E60-4258-9577-68DB651903EB}">
      <dsp:nvSpPr>
        <dsp:cNvPr id="0" name=""/>
        <dsp:cNvSpPr/>
      </dsp:nvSpPr>
      <dsp:spPr>
        <a:xfrm>
          <a:off x="3920410" y="1334292"/>
          <a:ext cx="1243896" cy="1779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Priority 4: Under 5s</a:t>
          </a:r>
        </a:p>
      </dsp:txBody>
      <dsp:txXfrm>
        <a:off x="3981132" y="1395014"/>
        <a:ext cx="1122452" cy="1657613"/>
      </dsp:txXfrm>
    </dsp:sp>
    <dsp:sp modelId="{81549218-A2A7-451B-862C-ECD821489DF7}">
      <dsp:nvSpPr>
        <dsp:cNvPr id="0" name=""/>
        <dsp:cNvSpPr/>
      </dsp:nvSpPr>
      <dsp:spPr>
        <a:xfrm>
          <a:off x="5226502" y="1334292"/>
          <a:ext cx="1243896" cy="1779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Priority 5: Those where timeliness can be met</a:t>
          </a:r>
        </a:p>
      </dsp:txBody>
      <dsp:txXfrm>
        <a:off x="5287224" y="1395014"/>
        <a:ext cx="1122452" cy="1657613"/>
      </dsp:txXfrm>
    </dsp:sp>
    <dsp:sp modelId="{CFB5A317-6449-45CB-8028-99366B2ADB30}">
      <dsp:nvSpPr>
        <dsp:cNvPr id="0" name=""/>
        <dsp:cNvSpPr/>
      </dsp:nvSpPr>
      <dsp:spPr>
        <a:xfrm>
          <a:off x="6532593" y="1334292"/>
          <a:ext cx="1243896" cy="1779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Priority 6: Tracking progress towards outcomes / ceasing of EHCPs</a:t>
          </a:r>
          <a:endParaRPr lang="en-GB" sz="1500" kern="1200" dirty="0"/>
        </a:p>
      </dsp:txBody>
      <dsp:txXfrm>
        <a:off x="6593315" y="1395014"/>
        <a:ext cx="1122452" cy="1657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24A8F-79D1-471D-A275-FA4EE63E245B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E7BF8-AF53-425D-B7FE-807FCE67B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281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D79D98-E9EA-4474-80C8-3D7BCC80BC1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25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06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1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00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 userDrawn="1"/>
        </p:nvSpPr>
        <p:spPr>
          <a:xfrm>
            <a:off x="914544" y="1599416"/>
            <a:ext cx="10364861" cy="11036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/>
              <a:t>Click to edit Master title style</a:t>
            </a:r>
            <a:endParaRPr lang="en-GB" sz="4400"/>
          </a:p>
        </p:txBody>
      </p:sp>
      <p:sp>
        <p:nvSpPr>
          <p:cNvPr id="3" name="Subtitle 2"/>
          <p:cNvSpPr txBox="1">
            <a:spLocks/>
          </p:cNvSpPr>
          <p:nvPr userDrawn="1"/>
        </p:nvSpPr>
        <p:spPr>
          <a:xfrm>
            <a:off x="1829092" y="2917559"/>
            <a:ext cx="8535768" cy="131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/>
              <a:t>Click to edit Master subtitle style</a:t>
            </a:r>
            <a:endParaRPr lang="en-GB" sz="2800"/>
          </a:p>
        </p:txBody>
      </p:sp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609700" y="4772027"/>
            <a:ext cx="2845256" cy="27411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A3FF8B-3D7E-40A3-972F-2290F6E679E5}" type="datetimeFigureOut">
              <a:rPr lang="en-GB" sz="1800" smtClean="0"/>
              <a:pPr/>
              <a:t>31/10/2022</a:t>
            </a:fld>
            <a:endParaRPr lang="en-GB" sz="1800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739001" y="4772027"/>
            <a:ext cx="2845256" cy="27411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0B5BB9-13EB-4BF4-AFFE-1FD7252BD932}" type="slidenum">
              <a:rPr lang="en-GB" sz="1800" smtClean="0"/>
              <a:pPr/>
              <a:t>‹#›</a:t>
            </a:fld>
            <a:endParaRPr lang="en-GB" sz="180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914544" y="1599416"/>
            <a:ext cx="10364861" cy="11036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/>
              <a:t>Click to edit Master title style</a:t>
            </a:r>
            <a:endParaRPr lang="en-GB" sz="440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829092" y="2917559"/>
            <a:ext cx="8535768" cy="131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/>
              <a:t>Click to edit Master subtitle style</a:t>
            </a:r>
            <a:endParaRPr lang="en-GB" sz="3200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609700" y="4772027"/>
            <a:ext cx="2845256" cy="274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B2AC66C-F0BF-44A7-86C9-611CA48A43D7}" type="datetimeFigureOut">
              <a:rPr lang="en-GB" sz="1200" smtClean="0"/>
              <a:pPr/>
              <a:t>31/10/2022</a:t>
            </a:fld>
            <a:endParaRPr lang="en-GB" sz="120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739001" y="4772027"/>
            <a:ext cx="2845256" cy="274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AF9087-94BC-415C-8A96-1D40BD70811D}" type="slidenum">
              <a:rPr lang="en-GB" sz="1200" smtClean="0"/>
              <a:pPr/>
              <a:t>‹#›</a:t>
            </a:fld>
            <a:endParaRPr lang="en-GB" sz="1200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-1" y="-1"/>
            <a:ext cx="12204185" cy="6863708"/>
          </a:xfrm>
          <a:prstGeom prst="rect">
            <a:avLst/>
          </a:prstGeom>
          <a:gradFill flip="none" rotWithShape="1">
            <a:gsLst>
              <a:gs pos="0">
                <a:srgbClr val="2C2D84"/>
              </a:gs>
              <a:gs pos="66000">
                <a:srgbClr val="2E83C5"/>
              </a:gs>
              <a:gs pos="100000">
                <a:srgbClr val="9FC63B"/>
              </a:gs>
              <a:gs pos="42000">
                <a:srgbClr val="006AB4"/>
              </a:gs>
            </a:gsLst>
            <a:lin ang="18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11" name="Group 10"/>
          <p:cNvGrpSpPr/>
          <p:nvPr userDrawn="1"/>
        </p:nvGrpSpPr>
        <p:grpSpPr>
          <a:xfrm flipH="1">
            <a:off x="0" y="3004706"/>
            <a:ext cx="12204184" cy="3853294"/>
            <a:chOff x="1" y="1725401"/>
            <a:chExt cx="12191996" cy="5132596"/>
          </a:xfrm>
        </p:grpSpPr>
        <p:sp>
          <p:nvSpPr>
            <p:cNvPr id="12" name="Google Shape;12;p2"/>
            <p:cNvSpPr/>
            <p:nvPr userDrawn="1"/>
          </p:nvSpPr>
          <p:spPr>
            <a:xfrm rot="10800000" flipH="1">
              <a:off x="1" y="1725401"/>
              <a:ext cx="2743198" cy="1645203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 userDrawn="1"/>
          </p:nvSpPr>
          <p:spPr>
            <a:xfrm rot="10800000" flipH="1">
              <a:off x="1727199" y="5517695"/>
              <a:ext cx="7600947" cy="1340302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 userDrawn="1"/>
          </p:nvSpPr>
          <p:spPr>
            <a:xfrm rot="10800000" flipH="1">
              <a:off x="7753345" y="4255937"/>
              <a:ext cx="4438646" cy="1943757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6;p2"/>
            <p:cNvSpPr/>
            <p:nvPr userDrawn="1"/>
          </p:nvSpPr>
          <p:spPr>
            <a:xfrm rot="10800000" flipH="1">
              <a:off x="10915648" y="2490041"/>
              <a:ext cx="1276349" cy="1384766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7;p2"/>
            <p:cNvSpPr/>
            <p:nvPr userDrawn="1"/>
          </p:nvSpPr>
          <p:spPr>
            <a:xfrm rot="10800000" flipH="1">
              <a:off x="2730495" y="4531589"/>
              <a:ext cx="2381248" cy="1581685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8;p2"/>
            <p:cNvSpPr/>
            <p:nvPr userDrawn="1"/>
          </p:nvSpPr>
          <p:spPr>
            <a:xfrm rot="10800000" flipH="1">
              <a:off x="11366499" y="3735061"/>
              <a:ext cx="825498" cy="1302188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2"/>
          <a:stretch/>
        </p:blipFill>
        <p:spPr>
          <a:xfrm>
            <a:off x="685149" y="1"/>
            <a:ext cx="1902756" cy="181889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1" y="5131522"/>
            <a:ext cx="4072057" cy="176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79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flipH="1">
            <a:off x="308350" y="6422074"/>
            <a:ext cx="11575313" cy="184297"/>
          </a:xfrm>
          <a:prstGeom prst="rect">
            <a:avLst/>
          </a:prstGeom>
          <a:gradFill>
            <a:gsLst>
              <a:gs pos="0">
                <a:srgbClr val="2C2D84"/>
              </a:gs>
              <a:gs pos="50000">
                <a:srgbClr val="006AB4"/>
              </a:gs>
              <a:gs pos="100000">
                <a:srgbClr val="9FC63B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223290" y="6110180"/>
            <a:ext cx="58617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  <a:latin typeface="+mn-lt"/>
              </a:rPr>
              <a:t>BUCKINGHAMSHIRE</a:t>
            </a:r>
            <a:r>
              <a:rPr lang="en-GB" sz="1200" baseline="0" dirty="0">
                <a:solidFill>
                  <a:schemeClr val="tx1"/>
                </a:solidFill>
                <a:latin typeface="+mn-lt"/>
              </a:rPr>
              <a:t> COUNCIL</a:t>
            </a:r>
            <a:endParaRPr lang="en-GB" sz="12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705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9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6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31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71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00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17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5B87-3049-4CCA-8D28-C8F0F29ED1B4}" type="datetimeFigureOut">
              <a:rPr lang="en-GB" smtClean="0"/>
              <a:t>31/10/2022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811E-14ED-4629-90CC-79E112007B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30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74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buckinghamshire-gov-uk.s3.amazonaws.com/documents/GD000712_SEND_Education_Sufficiency_Strategy_v5_web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sweb.buckscc.gov.uk/send-and-inclusion/" TargetMode="External"/><Relationship Id="rId7" Type="http://schemas.openxmlformats.org/officeDocument/2006/relationships/hyperlink" Target="https://familyinfo.buckinghamshire.gov.uk/send/education-and-send/help-education-children-and-young-people-special-educational-needs-or-disabilities-send/education-health-and-care-ehc-plans/education-health-and-care-ehc-co-ordinators/" TargetMode="External"/><Relationship Id="rId2" Type="http://schemas.openxmlformats.org/officeDocument/2006/relationships/hyperlink" Target="https://familyinfo.buckinghamshire.gov.uk/sen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hoolsweb.buckscc.gov.uk/send-and-inclusion/wycombe/" TargetMode="External"/><Relationship Id="rId5" Type="http://schemas.openxmlformats.org/officeDocument/2006/relationships/hyperlink" Target="https://schoolsweb.buckscc.gov.uk/send-and-inclusion/chiltern-south-bucks/" TargetMode="External"/><Relationship Id="rId4" Type="http://schemas.openxmlformats.org/officeDocument/2006/relationships/hyperlink" Target="https://schoolsweb.buckscc.gov.uk/send-and-inclusion/aylesbury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ctrTitle" idx="4294967295"/>
          </p:nvPr>
        </p:nvSpPr>
        <p:spPr>
          <a:xfrm>
            <a:off x="1970918" y="1409196"/>
            <a:ext cx="7888288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>
                <a:solidFill>
                  <a:schemeClr val="bg2"/>
                </a:solidFill>
              </a:rPr>
              <a:t>FACT Bucks AGM</a:t>
            </a:r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23" name="Subtitle 2"/>
          <p:cNvSpPr>
            <a:spLocks noGrp="1"/>
          </p:cNvSpPr>
          <p:nvPr>
            <p:ph type="subTitle" idx="4294967295"/>
          </p:nvPr>
        </p:nvSpPr>
        <p:spPr>
          <a:xfrm>
            <a:off x="1959042" y="3793870"/>
            <a:ext cx="7888288" cy="1455737"/>
          </a:xfrm>
        </p:spPr>
        <p:txBody>
          <a:bodyPr>
            <a:no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i="1" dirty="0">
                <a:solidFill>
                  <a:schemeClr val="bg2"/>
                </a:solidFill>
              </a:rPr>
              <a:t>Updates and Issues</a:t>
            </a:r>
          </a:p>
          <a:p>
            <a:endParaRPr lang="en-US" i="1" dirty="0">
              <a:solidFill>
                <a:schemeClr val="bg2"/>
              </a:solidFill>
            </a:endParaRPr>
          </a:p>
          <a:p>
            <a:endParaRPr lang="en-US" i="1" dirty="0">
              <a:solidFill>
                <a:schemeClr val="bg2"/>
              </a:solidFill>
            </a:endParaRPr>
          </a:p>
          <a:p>
            <a:r>
              <a:rPr lang="en-US" sz="2000" i="1" dirty="0">
                <a:solidFill>
                  <a:schemeClr val="bg2"/>
                </a:solidFill>
              </a:rPr>
              <a:t> </a:t>
            </a:r>
          </a:p>
          <a:p>
            <a:endParaRPr lang="en-US" sz="2000" i="1" dirty="0">
              <a:solidFill>
                <a:schemeClr val="bg2"/>
              </a:solidFill>
            </a:endParaRPr>
          </a:p>
          <a:p>
            <a:endParaRPr lang="en-GB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90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/>
              <a:t>Integrated SEND Service – </a:t>
            </a:r>
            <a:r>
              <a:rPr lang="en-GB" b="1" dirty="0"/>
              <a:t>Accessing support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6781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E923B41-9DFC-47FB-BDE2-1BAD23A43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3413"/>
              </p:ext>
            </p:extLst>
          </p:nvPr>
        </p:nvGraphicFramePr>
        <p:xfrm>
          <a:off x="2137318" y="702527"/>
          <a:ext cx="7716642" cy="4937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214">
                  <a:extLst>
                    <a:ext uri="{9D8B030D-6E8A-4147-A177-3AD203B41FA5}">
                      <a16:colId xmlns:a16="http://schemas.microsoft.com/office/drawing/2014/main" val="3811179395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08807606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75163030"/>
                    </a:ext>
                  </a:extLst>
                </a:gridCol>
              </a:tblGrid>
              <a:tr h="515267">
                <a:tc>
                  <a:txBody>
                    <a:bodyPr/>
                    <a:lstStyle/>
                    <a:p>
                      <a:r>
                        <a:rPr lang="en-GB" dirty="0"/>
                        <a:t>You Said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Will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711504"/>
                  </a:ext>
                </a:extLst>
              </a:tr>
              <a:tr h="2211206">
                <a:tc>
                  <a:txBody>
                    <a:bodyPr/>
                    <a:lstStyle/>
                    <a:p>
                      <a:r>
                        <a:rPr lang="en-GB" dirty="0"/>
                        <a:t>24% of parents / carers surveyed recalled being involved in the EHCNA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Designed a process that includes key communication points and co-production meetings for all EHCNAs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Standardise co-production meetings for all new EHCPs.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Gain parental feedback on the review of EHC Needs Assessment portal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50426"/>
                  </a:ext>
                </a:extLst>
              </a:tr>
              <a:tr h="2211206">
                <a:tc>
                  <a:txBody>
                    <a:bodyPr/>
                    <a:lstStyle/>
                    <a:p>
                      <a:r>
                        <a:rPr lang="en-GB" dirty="0"/>
                        <a:t>41% of parents surveyed said all outcomes written into their EHCPs were written by professionals, without their 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Co-designed a Co-production charter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 our Co-production charter, in our strategic and operational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2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702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E923B41-9DFC-47FB-BDE2-1BAD23A43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913558"/>
              </p:ext>
            </p:extLst>
          </p:nvPr>
        </p:nvGraphicFramePr>
        <p:xfrm>
          <a:off x="2137318" y="702527"/>
          <a:ext cx="7716642" cy="4884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214">
                  <a:extLst>
                    <a:ext uri="{9D8B030D-6E8A-4147-A177-3AD203B41FA5}">
                      <a16:colId xmlns:a16="http://schemas.microsoft.com/office/drawing/2014/main" val="3811179395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08807606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75163030"/>
                    </a:ext>
                  </a:extLst>
                </a:gridCol>
              </a:tblGrid>
              <a:tr h="923055">
                <a:tc>
                  <a:txBody>
                    <a:bodyPr/>
                    <a:lstStyle/>
                    <a:p>
                      <a:r>
                        <a:rPr lang="en-GB" dirty="0"/>
                        <a:t>You Said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Will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711504"/>
                  </a:ext>
                </a:extLst>
              </a:tr>
              <a:tr h="3961179">
                <a:tc>
                  <a:txBody>
                    <a:bodyPr/>
                    <a:lstStyle/>
                    <a:p>
                      <a:r>
                        <a:rPr lang="en-GB" dirty="0"/>
                        <a:t>45% of parents / carers surveyed reported that changes had been agreed in the AR but that an amended EHCP was yet to be issued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Published our Annual Review Strategy </a:t>
                      </a:r>
                    </a:p>
                    <a:p>
                      <a:r>
                        <a:rPr lang="en-GB" dirty="0"/>
                        <a:t>Set internal KPIs for our EHC Coordinators </a:t>
                      </a:r>
                    </a:p>
                    <a:p>
                      <a:r>
                        <a:rPr lang="en-GB" dirty="0"/>
                        <a:t>Track data via SENOPs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Increase compliance across all areas of the Annual Review process </a:t>
                      </a:r>
                    </a:p>
                    <a:p>
                      <a:r>
                        <a:rPr lang="en-GB" dirty="0"/>
                        <a:t>Ensure all those pupils in priority 1 have their Annual Review processed by March 2023 </a:t>
                      </a:r>
                    </a:p>
                    <a:p>
                      <a:r>
                        <a:rPr lang="en-GB" dirty="0"/>
                        <a:t>Issue over 90% of all Phase Transfer EHC Plans with a named setting by 15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February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50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099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E923B41-9DFC-47FB-BDE2-1BAD23A43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146430"/>
              </p:ext>
            </p:extLst>
          </p:nvPr>
        </p:nvGraphicFramePr>
        <p:xfrm>
          <a:off x="2137318" y="702527"/>
          <a:ext cx="7716642" cy="4939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214">
                  <a:extLst>
                    <a:ext uri="{9D8B030D-6E8A-4147-A177-3AD203B41FA5}">
                      <a16:colId xmlns:a16="http://schemas.microsoft.com/office/drawing/2014/main" val="3811179395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08807606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75163030"/>
                    </a:ext>
                  </a:extLst>
                </a:gridCol>
              </a:tblGrid>
              <a:tr h="978789">
                <a:tc>
                  <a:txBody>
                    <a:bodyPr/>
                    <a:lstStyle/>
                    <a:p>
                      <a:r>
                        <a:rPr lang="en-GB" dirty="0"/>
                        <a:t>You Said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Will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711504"/>
                  </a:ext>
                </a:extLst>
              </a:tr>
              <a:tr h="3961179">
                <a:tc>
                  <a:txBody>
                    <a:bodyPr/>
                    <a:lstStyle/>
                    <a:p>
                      <a:r>
                        <a:rPr lang="en-GB" dirty="0"/>
                        <a:t>54% of parents / carers surveyed felt that EHC Coordinators were not good at keeping in touch with families during the EHCNA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Added additional management capacity with 2 Senior EHCCos in each hub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Continued to allocate workload to EHCCos in terms of type of work, not just by numbers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Increase staffing capacity with our iSEND Support Officer staff (admin)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Re-implement our co-production meetings for 20 week plans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Decrease wait times on our phone lines 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50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963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E923B41-9DFC-47FB-BDE2-1BAD23A4333B}"/>
              </a:ext>
            </a:extLst>
          </p:cNvPr>
          <p:cNvGraphicFramePr>
            <a:graphicFrameLocks noGrp="1"/>
          </p:cNvGraphicFramePr>
          <p:nvPr/>
        </p:nvGraphicFramePr>
        <p:xfrm>
          <a:off x="2137318" y="702527"/>
          <a:ext cx="7716642" cy="4884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614">
                  <a:extLst>
                    <a:ext uri="{9D8B030D-6E8A-4147-A177-3AD203B41FA5}">
                      <a16:colId xmlns:a16="http://schemas.microsoft.com/office/drawing/2014/main" val="3811179395"/>
                    </a:ext>
                  </a:extLst>
                </a:gridCol>
                <a:gridCol w="3181814">
                  <a:extLst>
                    <a:ext uri="{9D8B030D-6E8A-4147-A177-3AD203B41FA5}">
                      <a16:colId xmlns:a16="http://schemas.microsoft.com/office/drawing/2014/main" val="2608807606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75163030"/>
                    </a:ext>
                  </a:extLst>
                </a:gridCol>
              </a:tblGrid>
              <a:tr h="923055">
                <a:tc>
                  <a:txBody>
                    <a:bodyPr/>
                    <a:lstStyle/>
                    <a:p>
                      <a:r>
                        <a:rPr lang="en-GB" dirty="0"/>
                        <a:t>You Said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Will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711504"/>
                  </a:ext>
                </a:extLst>
              </a:tr>
              <a:tr h="3961179">
                <a:tc>
                  <a:txBody>
                    <a:bodyPr/>
                    <a:lstStyle/>
                    <a:p>
                      <a:r>
                        <a:rPr lang="en-GB" dirty="0"/>
                        <a:t>77% of parents / carers surveyed had never used the Local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Co-designed ‘new’ Local Offer – launched Nov 20.</a:t>
                      </a:r>
                    </a:p>
                    <a:p>
                      <a:r>
                        <a:rPr lang="en-GB" dirty="0"/>
                        <a:t>Developed SEND pages on </a:t>
                      </a:r>
                      <a:r>
                        <a:rPr lang="en-GB" dirty="0" err="1"/>
                        <a:t>schoolsweb</a:t>
                      </a:r>
                      <a:r>
                        <a:rPr lang="en-GB" dirty="0"/>
                        <a:t> – July 20.</a:t>
                      </a:r>
                    </a:p>
                    <a:p>
                      <a:r>
                        <a:rPr lang="en-GB" dirty="0"/>
                        <a:t>Trained </a:t>
                      </a:r>
                      <a:r>
                        <a:rPr lang="en-GB" dirty="0" err="1"/>
                        <a:t>iSEND</a:t>
                      </a:r>
                      <a:r>
                        <a:rPr lang="en-GB" dirty="0"/>
                        <a:t> staff on the new platform</a:t>
                      </a:r>
                    </a:p>
                    <a:p>
                      <a:r>
                        <a:rPr lang="en-GB" dirty="0"/>
                        <a:t>Developed with special schools specific pages to show in a simple format continuum of specialist provision in Bucks to enable parents / carers to use this resource to make choices</a:t>
                      </a:r>
                    </a:p>
                    <a:p>
                      <a:r>
                        <a:rPr lang="en-GB" dirty="0"/>
                        <a:t>Local Offer reference is on al </a:t>
                      </a:r>
                      <a:r>
                        <a:rPr lang="en-GB" dirty="0" err="1"/>
                        <a:t>iSEND</a:t>
                      </a:r>
                      <a:r>
                        <a:rPr lang="en-GB" dirty="0"/>
                        <a:t> professionals’ signatures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Embedding Local Offer training for schools into </a:t>
                      </a:r>
                      <a:r>
                        <a:rPr lang="en-GB" dirty="0" err="1"/>
                        <a:t>iSEND</a:t>
                      </a:r>
                      <a:r>
                        <a:rPr lang="en-GB" dirty="0"/>
                        <a:t> free training offer</a:t>
                      </a:r>
                    </a:p>
                    <a:p>
                      <a:r>
                        <a:rPr lang="en-GB" dirty="0"/>
                        <a:t>Raise the profile with all – at highest levels too (e.g. Select Committee)</a:t>
                      </a:r>
                    </a:p>
                    <a:p>
                      <a:r>
                        <a:rPr lang="en-GB" dirty="0"/>
                        <a:t>Promote in everyday interactions with families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50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311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E923B41-9DFC-47FB-BDE2-1BAD23A4333B}"/>
              </a:ext>
            </a:extLst>
          </p:cNvPr>
          <p:cNvGraphicFramePr>
            <a:graphicFrameLocks noGrp="1"/>
          </p:cNvGraphicFramePr>
          <p:nvPr/>
        </p:nvGraphicFramePr>
        <p:xfrm>
          <a:off x="2137318" y="702527"/>
          <a:ext cx="7716642" cy="4884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614">
                  <a:extLst>
                    <a:ext uri="{9D8B030D-6E8A-4147-A177-3AD203B41FA5}">
                      <a16:colId xmlns:a16="http://schemas.microsoft.com/office/drawing/2014/main" val="3811179395"/>
                    </a:ext>
                  </a:extLst>
                </a:gridCol>
                <a:gridCol w="3181814">
                  <a:extLst>
                    <a:ext uri="{9D8B030D-6E8A-4147-A177-3AD203B41FA5}">
                      <a16:colId xmlns:a16="http://schemas.microsoft.com/office/drawing/2014/main" val="2608807606"/>
                    </a:ext>
                  </a:extLst>
                </a:gridCol>
                <a:gridCol w="2572214">
                  <a:extLst>
                    <a:ext uri="{9D8B030D-6E8A-4147-A177-3AD203B41FA5}">
                      <a16:colId xmlns:a16="http://schemas.microsoft.com/office/drawing/2014/main" val="2675163030"/>
                    </a:ext>
                  </a:extLst>
                </a:gridCol>
              </a:tblGrid>
              <a:tr h="923055">
                <a:tc>
                  <a:txBody>
                    <a:bodyPr/>
                    <a:lstStyle/>
                    <a:p>
                      <a:r>
                        <a:rPr lang="en-GB" dirty="0"/>
                        <a:t>You Said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 Will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711504"/>
                  </a:ext>
                </a:extLst>
              </a:tr>
              <a:tr h="3961179">
                <a:tc>
                  <a:txBody>
                    <a:bodyPr/>
                    <a:lstStyle/>
                    <a:p>
                      <a:r>
                        <a:rPr lang="en-GB" dirty="0"/>
                        <a:t>77% of parents / carers surveyed had never used the Local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Co-designed ‘new’ Local Offer – launched Nov 20.</a:t>
                      </a:r>
                    </a:p>
                    <a:p>
                      <a:r>
                        <a:rPr lang="en-GB" dirty="0"/>
                        <a:t>Developed SEND pages on </a:t>
                      </a:r>
                      <a:r>
                        <a:rPr lang="en-GB" dirty="0" err="1"/>
                        <a:t>schoolsweb</a:t>
                      </a:r>
                      <a:r>
                        <a:rPr lang="en-GB" dirty="0"/>
                        <a:t> – July 20.</a:t>
                      </a:r>
                    </a:p>
                    <a:p>
                      <a:r>
                        <a:rPr lang="en-GB" dirty="0"/>
                        <a:t>Trained </a:t>
                      </a:r>
                      <a:r>
                        <a:rPr lang="en-GB" dirty="0" err="1"/>
                        <a:t>iSEND</a:t>
                      </a:r>
                      <a:r>
                        <a:rPr lang="en-GB" dirty="0"/>
                        <a:t> staff on the new platform</a:t>
                      </a:r>
                    </a:p>
                    <a:p>
                      <a:r>
                        <a:rPr lang="en-GB" dirty="0"/>
                        <a:t>Developed with special schools specific pages to show in a simple format continuum of specialist provision in Bucks to enable parents / carers to use this resource to make choices</a:t>
                      </a:r>
                    </a:p>
                    <a:p>
                      <a:r>
                        <a:rPr lang="en-GB" dirty="0"/>
                        <a:t>Local Offer reference is on al </a:t>
                      </a:r>
                      <a:r>
                        <a:rPr lang="en-GB" dirty="0" err="1"/>
                        <a:t>iSEND</a:t>
                      </a:r>
                      <a:r>
                        <a:rPr lang="en-GB" dirty="0"/>
                        <a:t> professionals’ signatures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Embedding Local Offer training for schools into </a:t>
                      </a:r>
                      <a:r>
                        <a:rPr lang="en-GB" dirty="0" err="1"/>
                        <a:t>iSEND</a:t>
                      </a:r>
                      <a:r>
                        <a:rPr lang="en-GB" dirty="0"/>
                        <a:t> free training offer</a:t>
                      </a:r>
                    </a:p>
                    <a:p>
                      <a:r>
                        <a:rPr lang="en-GB" dirty="0"/>
                        <a:t>Raise the profile with all – at highest levels too (e.g. Select Committee)</a:t>
                      </a:r>
                    </a:p>
                    <a:p>
                      <a:r>
                        <a:rPr lang="en-GB" dirty="0"/>
                        <a:t>Promote in everyday interactions with families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50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443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27DE-2F7B-4620-BBE5-633F3222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GB" sz="3600" b="1" dirty="0"/>
              <a:t>Integrated SEND Service-Requests for EHC need assessments and Decisions to Assess</a:t>
            </a:r>
            <a:endParaRPr lang="en-US" sz="3600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B832F91A-8F90-43A8-B423-ED4155A53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967318"/>
            <a:ext cx="5181600" cy="2067949"/>
          </a:xfrm>
        </p:spPr>
        <p:txBody>
          <a:bodyPr/>
          <a:lstStyle/>
          <a:p>
            <a:r>
              <a:rPr lang="en-GB" sz="1800" dirty="0"/>
              <a:t>956 requests for EHC needs assessment have been received during September 2022. This is an increase of 12% from 2021 and an increase compared with 2020 of 38%. 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National figures show that the number of requests for assessment during 2021 was 24% higher than in 2020.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63" name="Content Placeholder 62">
            <a:extLst>
              <a:ext uri="{FF2B5EF4-FFF2-40B4-BE49-F238E27FC236}">
                <a16:creationId xmlns:a16="http://schemas.microsoft.com/office/drawing/2014/main" id="{AC36E37B-D1EA-479A-929D-E9C3C308EAC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97482"/>
            <a:ext cx="5181600" cy="26076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6174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27DE-2F7B-4620-BBE5-633F3222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GB" sz="3600" b="1" dirty="0"/>
              <a:t>Integrated SEND Service-Requests for EHC need assessments and Decisions to Assess</a:t>
            </a:r>
            <a:endParaRPr lang="en-US" sz="3600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B832F91A-8F90-43A8-B423-ED4155A53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5294" y="2869810"/>
            <a:ext cx="5181600" cy="1725787"/>
          </a:xfrm>
        </p:spPr>
        <p:txBody>
          <a:bodyPr>
            <a:normAutofit fontScale="92500" lnSpcReduction="20000"/>
          </a:bodyPr>
          <a:lstStyle/>
          <a:p>
            <a:r>
              <a:rPr lang="en-GB" sz="1800" dirty="0"/>
              <a:t>During 2022, there have been 991 requests for EHC needs assessment for which decisions have been made.  62% of these requests have been agreed and 80% of the decisions on assessment have been made within 6 weeks.</a:t>
            </a:r>
          </a:p>
          <a:p>
            <a:r>
              <a:rPr lang="en-GB" sz="1800" dirty="0"/>
              <a:t>Nationally for 2021 the % of requests agreed stood at 78%, and for the south-eastern region 74%. This is higher than the Bucks 2021 figure of 68%.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9FE27E-9A7F-489A-80DB-9743CFF7C25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0064785"/>
              </p:ext>
            </p:extLst>
          </p:nvPr>
        </p:nvGraphicFramePr>
        <p:xfrm>
          <a:off x="914400" y="2340895"/>
          <a:ext cx="5181600" cy="863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5551">
                  <a:extLst>
                    <a:ext uri="{9D8B030D-6E8A-4147-A177-3AD203B41FA5}">
                      <a16:colId xmlns:a16="http://schemas.microsoft.com/office/drawing/2014/main" val="210685590"/>
                    </a:ext>
                  </a:extLst>
                </a:gridCol>
                <a:gridCol w="850149">
                  <a:extLst>
                    <a:ext uri="{9D8B030D-6E8A-4147-A177-3AD203B41FA5}">
                      <a16:colId xmlns:a16="http://schemas.microsoft.com/office/drawing/2014/main" val="1789959508"/>
                    </a:ext>
                  </a:extLst>
                </a:gridCol>
                <a:gridCol w="924312">
                  <a:extLst>
                    <a:ext uri="{9D8B030D-6E8A-4147-A177-3AD203B41FA5}">
                      <a16:colId xmlns:a16="http://schemas.microsoft.com/office/drawing/2014/main" val="1500750650"/>
                    </a:ext>
                  </a:extLst>
                </a:gridCol>
                <a:gridCol w="850149">
                  <a:extLst>
                    <a:ext uri="{9D8B030D-6E8A-4147-A177-3AD203B41FA5}">
                      <a16:colId xmlns:a16="http://schemas.microsoft.com/office/drawing/2014/main" val="2489575761"/>
                    </a:ext>
                  </a:extLst>
                </a:gridCol>
                <a:gridCol w="781439">
                  <a:extLst>
                    <a:ext uri="{9D8B030D-6E8A-4147-A177-3AD203B41FA5}">
                      <a16:colId xmlns:a16="http://schemas.microsoft.com/office/drawing/2014/main" val="361004864"/>
                    </a:ext>
                  </a:extLst>
                </a:gridCol>
              </a:tblGrid>
              <a:tr h="143964">
                <a:tc>
                  <a:txBody>
                    <a:bodyPr/>
                    <a:lstStyle/>
                    <a:p>
                      <a:r>
                        <a:rPr lang="en-GB" sz="9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Agreed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Not Agreed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Total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% Agreed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extLst>
                  <a:ext uri="{0D108BD9-81ED-4DB2-BD59-A6C34878D82A}">
                    <a16:rowId xmlns:a16="http://schemas.microsoft.com/office/drawing/2014/main" val="1561556369"/>
                  </a:ext>
                </a:extLst>
              </a:tr>
              <a:tr h="143964">
                <a:tc>
                  <a:txBody>
                    <a:bodyPr/>
                    <a:lstStyle/>
                    <a:p>
                      <a:r>
                        <a:rPr lang="en-GB" sz="900">
                          <a:effectLst/>
                        </a:rPr>
                        <a:t>Setting Request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442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203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645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69%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extLst>
                  <a:ext uri="{0D108BD9-81ED-4DB2-BD59-A6C34878D82A}">
                    <a16:rowId xmlns:a16="http://schemas.microsoft.com/office/drawing/2014/main" val="2709927884"/>
                  </a:ext>
                </a:extLst>
              </a:tr>
              <a:tr h="143964">
                <a:tc>
                  <a:txBody>
                    <a:bodyPr/>
                    <a:lstStyle/>
                    <a:p>
                      <a:r>
                        <a:rPr lang="en-GB" sz="900">
                          <a:effectLst/>
                        </a:rPr>
                        <a:t>Parental Request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158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174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332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48%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extLst>
                  <a:ext uri="{0D108BD9-81ED-4DB2-BD59-A6C34878D82A}">
                    <a16:rowId xmlns:a16="http://schemas.microsoft.com/office/drawing/2014/main" val="4076250276"/>
                  </a:ext>
                </a:extLst>
              </a:tr>
              <a:tr h="143964">
                <a:tc>
                  <a:txBody>
                    <a:bodyPr/>
                    <a:lstStyle/>
                    <a:p>
                      <a:r>
                        <a:rPr lang="en-GB" sz="900">
                          <a:effectLst/>
                        </a:rPr>
                        <a:t>Parental Request (Resubmission)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14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14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100%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extLst>
                  <a:ext uri="{0D108BD9-81ED-4DB2-BD59-A6C34878D82A}">
                    <a16:rowId xmlns:a16="http://schemas.microsoft.com/office/drawing/2014/main" val="1729007075"/>
                  </a:ext>
                </a:extLst>
              </a:tr>
              <a:tr h="143964">
                <a:tc>
                  <a:txBody>
                    <a:bodyPr/>
                    <a:lstStyle/>
                    <a:p>
                      <a:r>
                        <a:rPr lang="en-GB" sz="900">
                          <a:effectLst/>
                        </a:rPr>
                        <a:t>YP Request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-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extLst>
                  <a:ext uri="{0D108BD9-81ED-4DB2-BD59-A6C34878D82A}">
                    <a16:rowId xmlns:a16="http://schemas.microsoft.com/office/drawing/2014/main" val="2996594330"/>
                  </a:ext>
                </a:extLst>
              </a:tr>
              <a:tr h="143964">
                <a:tc>
                  <a:txBody>
                    <a:bodyPr/>
                    <a:lstStyle/>
                    <a:p>
                      <a:r>
                        <a:rPr lang="en-GB" sz="900">
                          <a:effectLst/>
                        </a:rPr>
                        <a:t>Total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614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377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>
                          <a:effectLst/>
                        </a:rPr>
                        <a:t>900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effectLst/>
                        </a:rPr>
                        <a:t>62%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894" marR="58894" marT="0" marB="0"/>
                </a:tc>
                <a:extLst>
                  <a:ext uri="{0D108BD9-81ED-4DB2-BD59-A6C34878D82A}">
                    <a16:rowId xmlns:a16="http://schemas.microsoft.com/office/drawing/2014/main" val="410297893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D52FF38-3D6F-42B8-ABC5-C0005A440F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518" y="3653322"/>
            <a:ext cx="2159635" cy="198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8772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 20">
            <a:extLst>
              <a:ext uri="{FF2B5EF4-FFF2-40B4-BE49-F238E27FC236}">
                <a16:creationId xmlns:a16="http://schemas.microsoft.com/office/drawing/2014/main" id="{287F69AB-2350-44E3-9076-00265B93F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"/>
            <a:ext cx="972709" cy="1935307"/>
            <a:chOff x="10918968" y="713127"/>
            <a:chExt cx="1273032" cy="253283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70652AA-1C81-481C-856B-90371437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2">
              <a:extLst>
                <a:ext uri="{FF2B5EF4-FFF2-40B4-BE49-F238E27FC236}">
                  <a16:creationId xmlns:a16="http://schemas.microsoft.com/office/drawing/2014/main" id="{A2FF99B6-37BA-4650-B01D-799F02E31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B5227DE-2F7B-4620-BBE5-633F3222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600" b="1" dirty="0"/>
              <a:t>Integrated SEND Service- EHC Needs Assessments </a:t>
            </a:r>
            <a:endParaRPr lang="en-US" sz="3600" dirty="0"/>
          </a:p>
        </p:txBody>
      </p:sp>
      <p:pic>
        <p:nvPicPr>
          <p:cNvPr id="11" name="Content Placeholder 10" descr="Chart, line chart&#10;&#10;Description automatically generated">
            <a:extLst>
              <a:ext uri="{FF2B5EF4-FFF2-40B4-BE49-F238E27FC236}">
                <a16:creationId xmlns:a16="http://schemas.microsoft.com/office/drawing/2014/main" id="{D9114E9E-80FB-412D-99D7-6935C7930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6895" y="1782982"/>
            <a:ext cx="4626354" cy="2116558"/>
          </a:xfrm>
          <a:prstGeom prst="rect">
            <a:avLst/>
          </a:prstGeom>
          <a:noFill/>
        </p:spPr>
      </p:pic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3C87E130-D2B1-4BDA-A340-85CE34BC3F9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5311" y="4060406"/>
            <a:ext cx="5429523" cy="2084467"/>
          </a:xfrm>
          <a:prstGeom prst="rect">
            <a:avLst/>
          </a:prstGeom>
          <a:noFill/>
        </p:spPr>
      </p:pic>
      <p:sp>
        <p:nvSpPr>
          <p:cNvPr id="31" name="Content Placeholder 15">
            <a:extLst>
              <a:ext uri="{FF2B5EF4-FFF2-40B4-BE49-F238E27FC236}">
                <a16:creationId xmlns:a16="http://schemas.microsoft.com/office/drawing/2014/main" id="{0D1E50A3-4769-4D54-D5A2-F97A7E793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36177" y="2098358"/>
            <a:ext cx="4004479" cy="311938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2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20-week Statutory timescale for EHC Plans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September, 101 final plans were issued.  Of these, 23 were issued within 20 weeks (22.8%). For 2022, 60.5% of all plans have been issued within 20 weeks, rising to 67.1% for plans excluding exceptions.  </a:t>
            </a:r>
          </a:p>
          <a:p>
            <a:r>
              <a:rPr lang="en-GB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ub compliance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Aylesbury -49.5%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Chiltern and South Bucks – 60.7%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Wycombe – 95.4% 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National figures for statutory 20 week compliance for 2021 was 59.9% with south-eastern region being 49.3%.  For 2021, 78.6% of final plans were issued within 20 weeks and 82% for plans excluding exceptions, exceeding the national average.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/>
          </a:p>
        </p:txBody>
      </p:sp>
      <p:grpSp>
        <p:nvGrpSpPr>
          <p:cNvPr id="32" name="Group 24">
            <a:extLst>
              <a:ext uri="{FF2B5EF4-FFF2-40B4-BE49-F238E27FC236}">
                <a16:creationId xmlns:a16="http://schemas.microsoft.com/office/drawing/2014/main" id="{3EA7D759-6BEF-4CBD-A325-BCFA77832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17405EC-53E3-473A-8B42-B9475D057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03F2370-11B5-4E16-8AE5-B4854408B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3830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27DE-2F7B-4620-BBE5-633F3222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/>
              <a:t>Integrated SEND Service- Annual </a:t>
            </a:r>
            <a:r>
              <a:rPr lang="en-GB" b="1" dirty="0"/>
              <a:t>Reviews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0842E27-760C-4159-BA31-F8B24645610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958850" y="2382361"/>
          <a:ext cx="4940300" cy="3237865"/>
        </p:xfrm>
        <a:graphic>
          <a:graphicData uri="http://schemas.openxmlformats.org/drawingml/2006/table">
            <a:tbl>
              <a:tblPr/>
              <a:tblGrid>
                <a:gridCol w="1640408">
                  <a:extLst>
                    <a:ext uri="{9D8B030D-6E8A-4147-A177-3AD203B41FA5}">
                      <a16:colId xmlns:a16="http://schemas.microsoft.com/office/drawing/2014/main" val="3310589059"/>
                    </a:ext>
                  </a:extLst>
                </a:gridCol>
                <a:gridCol w="1010949">
                  <a:extLst>
                    <a:ext uri="{9D8B030D-6E8A-4147-A177-3AD203B41FA5}">
                      <a16:colId xmlns:a16="http://schemas.microsoft.com/office/drawing/2014/main" val="3220888828"/>
                    </a:ext>
                  </a:extLst>
                </a:gridCol>
                <a:gridCol w="762981">
                  <a:extLst>
                    <a:ext uri="{9D8B030D-6E8A-4147-A177-3AD203B41FA5}">
                      <a16:colId xmlns:a16="http://schemas.microsoft.com/office/drawing/2014/main" val="2182759074"/>
                    </a:ext>
                  </a:extLst>
                </a:gridCol>
                <a:gridCol w="762981">
                  <a:extLst>
                    <a:ext uri="{9D8B030D-6E8A-4147-A177-3AD203B41FA5}">
                      <a16:colId xmlns:a16="http://schemas.microsoft.com/office/drawing/2014/main" val="2529891457"/>
                    </a:ext>
                  </a:extLst>
                </a:gridCol>
                <a:gridCol w="762981">
                  <a:extLst>
                    <a:ext uri="{9D8B030D-6E8A-4147-A177-3AD203B41FA5}">
                      <a16:colId xmlns:a16="http://schemas.microsoft.com/office/drawing/2014/main" val="99269944"/>
                    </a:ext>
                  </a:extLst>
                </a:gridCol>
              </a:tblGrid>
              <a:tr h="31940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 Area Summary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5537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587455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788722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AR meetings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20622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471185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 meetings held within timescale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3504389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Decision notification within 4 weeks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74486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PAPs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014227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516808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FAPS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6581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FAPs within12 weeks of meeting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689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01265"/>
                  </a:ext>
                </a:extLst>
              </a:tr>
            </a:tbl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D9625-1913-431A-8AA7-8309CE71C0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2800" b="1" dirty="0"/>
              <a:t>What are the outcomes we want to achieve with the 2022 Annual Review Strategy?</a:t>
            </a:r>
          </a:p>
          <a:p>
            <a:r>
              <a:rPr lang="en-GB" dirty="0"/>
              <a:t>Annual review meetings are held at least annually consistently.</a:t>
            </a:r>
          </a:p>
          <a:p>
            <a:r>
              <a:rPr lang="en-GB" dirty="0"/>
              <a:t>Decisions to amend and subsequent amendments to EHCPs are achieved in a timely way.</a:t>
            </a:r>
          </a:p>
          <a:p>
            <a:r>
              <a:rPr lang="en-GB" dirty="0"/>
              <a:t>Quality of those amended EHCPs are good / we have an awareness of the issues and are working to address these through the QA lead.</a:t>
            </a:r>
          </a:p>
          <a:p>
            <a:r>
              <a:rPr lang="en-GB" dirty="0"/>
              <a:t>Appendices are received in a timely / quality way to enable education, health and care advice to be added in.</a:t>
            </a:r>
          </a:p>
          <a:p>
            <a:r>
              <a:rPr lang="en-GB" dirty="0"/>
              <a:t>EHCPs are ceased in a timely way (impacts resources, numbers of EHCPs used for projections and other key factors)</a:t>
            </a:r>
          </a:p>
          <a:p>
            <a:r>
              <a:rPr lang="en-GB" dirty="0"/>
              <a:t>Reduced complaints and tribunals in relation to ARs / placements.</a:t>
            </a:r>
          </a:p>
          <a:p>
            <a:r>
              <a:rPr lang="en-GB" dirty="0"/>
              <a:t>Preparation for adulthood focus; we are working with specific special schools on quality and </a:t>
            </a:r>
            <a:r>
              <a:rPr lang="en-GB" dirty="0" err="1"/>
              <a:t>PfA</a:t>
            </a:r>
            <a:r>
              <a:rPr lang="en-GB" dirty="0"/>
              <a:t> as part of ARs as a pilot in early 2022.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735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257175"/>
            <a:ext cx="9667875" cy="894732"/>
          </a:xfrm>
        </p:spPr>
        <p:txBody>
          <a:bodyPr>
            <a:normAutofit/>
          </a:bodyPr>
          <a:lstStyle/>
          <a:p>
            <a:r>
              <a:rPr lang="en-GB" sz="4800" b="1" dirty="0"/>
              <a:t>Buckinghamshire Council – “the place”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1230333"/>
            <a:ext cx="11591925" cy="4965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4800" dirty="0"/>
              <a:t>Top 3 Challenges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400" dirty="0"/>
              <a:t>Demand for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400" dirty="0"/>
              <a:t>Budgets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400" dirty="0"/>
              <a:t>Levelling up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215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27DE-2F7B-4620-BBE5-633F32220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/>
              <a:t>Integrated SEND Service- Annual </a:t>
            </a:r>
            <a:r>
              <a:rPr lang="en-GB" b="1" dirty="0"/>
              <a:t>Review Strategy </a:t>
            </a:r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6009959-375E-473A-A77E-031B179E36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439468"/>
              </p:ext>
            </p:extLst>
          </p:nvPr>
        </p:nvGraphicFramePr>
        <p:xfrm>
          <a:off x="2032000" y="1690689"/>
          <a:ext cx="7778627" cy="4447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44976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Integrated SEND Service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D6BACBF-4C8F-45FA-B934-0EA068CF5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222744"/>
              </p:ext>
            </p:extLst>
          </p:nvPr>
        </p:nvGraphicFramePr>
        <p:xfrm>
          <a:off x="838199" y="1825625"/>
          <a:ext cx="9686249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6249">
                  <a:extLst>
                    <a:ext uri="{9D8B030D-6E8A-4147-A177-3AD203B41FA5}">
                      <a16:colId xmlns:a16="http://schemas.microsoft.com/office/drawing/2014/main" val="41858041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What’s working well: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179239"/>
                  </a:ext>
                </a:extLst>
              </a:tr>
              <a:tr h="13452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20 week compliance in the Wycombe hub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Our EP and Specialist Teacher reports are consistently being graded good or better through our Quality Assurance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Compliance with ‘school age’ Phase Transfer process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Multi-agency support at our iSEND Placement Panel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Therapist attendance at our iSEND Surgery (decision making panel for EHC Needs Assessments)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Weekly ‘iSEND Newsletter’ to Bucks settings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110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334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FF32C1-10F2-48F4-827C-37455059BA33}"/>
              </a:ext>
            </a:extLst>
          </p:cNvPr>
          <p:cNvSpPr txBox="1"/>
          <p:nvPr/>
        </p:nvSpPr>
        <p:spPr>
          <a:xfrm>
            <a:off x="2216683" y="484911"/>
            <a:ext cx="60969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Integrated SEND Service</a:t>
            </a:r>
            <a:endParaRPr lang="en-GB" sz="3200" dirty="0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1E4E44B-4458-478A-8076-8162E5E5B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621365"/>
              </p:ext>
            </p:extLst>
          </p:nvPr>
        </p:nvGraphicFramePr>
        <p:xfrm>
          <a:off x="825910" y="1539677"/>
          <a:ext cx="1055394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973">
                  <a:extLst>
                    <a:ext uri="{9D8B030D-6E8A-4147-A177-3AD203B41FA5}">
                      <a16:colId xmlns:a16="http://schemas.microsoft.com/office/drawing/2014/main" val="4028212624"/>
                    </a:ext>
                  </a:extLst>
                </a:gridCol>
                <a:gridCol w="5276973">
                  <a:extLst>
                    <a:ext uri="{9D8B030D-6E8A-4147-A177-3AD203B41FA5}">
                      <a16:colId xmlns:a16="http://schemas.microsoft.com/office/drawing/2014/main" val="342710286"/>
                    </a:ext>
                  </a:extLst>
                </a:gridCol>
              </a:tblGrid>
              <a:tr h="6154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are we worried about: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are our next steps: 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628329"/>
                  </a:ext>
                </a:extLst>
              </a:tr>
              <a:tr h="11430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Consistency of 20 week compliance across the iSEND Service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Embedding EP allocation agreement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Increased Senior Management oversight, including weekly reporting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Additional Training to Senior Leadership Team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Peer Mentoring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355393"/>
                  </a:ext>
                </a:extLst>
              </a:tr>
              <a:tr h="879241">
                <a:tc>
                  <a:txBody>
                    <a:bodyPr/>
                    <a:lstStyle/>
                    <a:p>
                      <a:r>
                        <a:rPr lang="en-GB" dirty="0"/>
                        <a:t>Compliance with Annual Review timescales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Embedding the Annual Review Strategy </a:t>
                      </a:r>
                    </a:p>
                    <a:p>
                      <a:r>
                        <a:rPr lang="en-GB" dirty="0"/>
                        <a:t>Increased Senior Management oversight, including weekly reporting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81558"/>
                  </a:ext>
                </a:extLst>
              </a:tr>
              <a:tr h="879241">
                <a:tc>
                  <a:txBody>
                    <a:bodyPr/>
                    <a:lstStyle/>
                    <a:p>
                      <a:r>
                        <a:rPr lang="en-GB" dirty="0"/>
                        <a:t>A consistent SEN Support offer in all settings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Embedding the SEN Support Toolkit </a:t>
                      </a:r>
                    </a:p>
                    <a:p>
                      <a:r>
                        <a:rPr lang="en-GB" dirty="0"/>
                        <a:t>Setting Audits by our SEND Inclusion Advisors </a:t>
                      </a:r>
                    </a:p>
                    <a:p>
                      <a:r>
                        <a:rPr lang="en-GB" dirty="0"/>
                        <a:t>Training to settings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672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97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FF32C1-10F2-48F4-827C-37455059BA33}"/>
              </a:ext>
            </a:extLst>
          </p:cNvPr>
          <p:cNvSpPr txBox="1"/>
          <p:nvPr/>
        </p:nvSpPr>
        <p:spPr>
          <a:xfrm>
            <a:off x="2216683" y="484911"/>
            <a:ext cx="60969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Integrated SEND Service</a:t>
            </a:r>
            <a:endParaRPr lang="en-GB" sz="3200" dirty="0"/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1E4E44B-4458-478A-8076-8162E5E5B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69199"/>
              </p:ext>
            </p:extLst>
          </p:nvPr>
        </p:nvGraphicFramePr>
        <p:xfrm>
          <a:off x="819027" y="1185715"/>
          <a:ext cx="10553946" cy="4958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973">
                  <a:extLst>
                    <a:ext uri="{9D8B030D-6E8A-4147-A177-3AD203B41FA5}">
                      <a16:colId xmlns:a16="http://schemas.microsoft.com/office/drawing/2014/main" val="4028212624"/>
                    </a:ext>
                  </a:extLst>
                </a:gridCol>
                <a:gridCol w="5276973">
                  <a:extLst>
                    <a:ext uri="{9D8B030D-6E8A-4147-A177-3AD203B41FA5}">
                      <a16:colId xmlns:a16="http://schemas.microsoft.com/office/drawing/2014/main" val="342710286"/>
                    </a:ext>
                  </a:extLst>
                </a:gridCol>
              </a:tblGrid>
              <a:tr h="6154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are we worried about: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are our next steps: 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628329"/>
                  </a:ext>
                </a:extLst>
              </a:tr>
              <a:tr h="1143014">
                <a:tc>
                  <a:txBody>
                    <a:bodyPr/>
                    <a:lstStyle/>
                    <a:p>
                      <a:r>
                        <a:rPr lang="en-GB" dirty="0"/>
                        <a:t>Communication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Re-introduce the FACT Bucks/iSEND Service meet the team termly sessions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Re-implement our co-production meetings for 20 week plans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Decrease wait times on our phone lines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Implementing our iSEND Communication policy with all settings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Hold our Annual ‘Shout out to SEND conference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355393"/>
                  </a:ext>
                </a:extLst>
              </a:tr>
              <a:tr h="879241">
                <a:tc>
                  <a:txBody>
                    <a:bodyPr/>
                    <a:lstStyle/>
                    <a:p>
                      <a:r>
                        <a:rPr lang="en-GB" dirty="0"/>
                        <a:t>Staff retention (EHC Coordinators)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Embedding our enhanced Induction Programme </a:t>
                      </a:r>
                    </a:p>
                    <a:p>
                      <a:r>
                        <a:rPr lang="en-GB" dirty="0"/>
                        <a:t>Learning from ‘exit interviews’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81558"/>
                  </a:ext>
                </a:extLst>
              </a:tr>
              <a:tr h="879241">
                <a:tc>
                  <a:txBody>
                    <a:bodyPr/>
                    <a:lstStyle/>
                    <a:p>
                      <a:r>
                        <a:rPr lang="en-GB" dirty="0"/>
                        <a:t>Our Preparing for Adulthood Offer (</a:t>
                      </a:r>
                      <a:r>
                        <a:rPr lang="en-GB" dirty="0" err="1"/>
                        <a:t>PfA</a:t>
                      </a:r>
                      <a:r>
                        <a:rPr lang="en-GB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Publish our </a:t>
                      </a:r>
                      <a:r>
                        <a:rPr lang="en-GB" dirty="0" err="1"/>
                        <a:t>PfA</a:t>
                      </a:r>
                      <a:r>
                        <a:rPr lang="en-GB" dirty="0"/>
                        <a:t> Toolkit </a:t>
                      </a:r>
                    </a:p>
                    <a:p>
                      <a:r>
                        <a:rPr lang="en-GB" dirty="0"/>
                        <a:t>Complete a gap analysis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659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187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257175"/>
            <a:ext cx="9667875" cy="404812"/>
          </a:xfrm>
        </p:spPr>
        <p:txBody>
          <a:bodyPr>
            <a:normAutofit fontScale="90000"/>
          </a:bodyPr>
          <a:lstStyle/>
          <a:p>
            <a:r>
              <a:rPr lang="en-GB" sz="4000" b="1" dirty="0"/>
              <a:t>SEND Improvement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763480"/>
            <a:ext cx="11591925" cy="5432533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GB" u="sng" dirty="0"/>
              <a:t>What’s going well?</a:t>
            </a:r>
          </a:p>
          <a:p>
            <a:pPr lvl="1"/>
            <a:r>
              <a:rPr lang="en-GB" dirty="0"/>
              <a:t>Refreshed improvement programme based on 5 key priorities: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Early identification and intervention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Preparation for adulthood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Annual Reviews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Vulnerable children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Outcomes</a:t>
            </a:r>
          </a:p>
          <a:p>
            <a:pPr lvl="1"/>
            <a:r>
              <a:rPr lang="en-GB" dirty="0"/>
              <a:t>The quality of new EHCPs is improving – more comprehensive and holistic plans are being produced</a:t>
            </a:r>
          </a:p>
          <a:p>
            <a:pPr lvl="1"/>
            <a:r>
              <a:rPr lang="en-GB" dirty="0"/>
              <a:t>Improved reporting of outcomes is under development to show progress</a:t>
            </a:r>
          </a:p>
          <a:p>
            <a:pPr marL="0" indent="0">
              <a:buNone/>
            </a:pPr>
            <a:r>
              <a:rPr lang="en-GB" u="sng" dirty="0"/>
              <a:t>What are we worried about?</a:t>
            </a:r>
          </a:p>
          <a:p>
            <a:pPr lvl="1"/>
            <a:r>
              <a:rPr lang="en-GB" dirty="0"/>
              <a:t>Numbers of young people with SEND who become NEET/lack of local post 16 options</a:t>
            </a:r>
          </a:p>
          <a:p>
            <a:pPr lvl="1"/>
            <a:r>
              <a:rPr lang="en-GB" dirty="0"/>
              <a:t>The join up of education and housing options for post 19</a:t>
            </a:r>
          </a:p>
          <a:p>
            <a:pPr lvl="1"/>
            <a:r>
              <a:rPr lang="en-GB" dirty="0"/>
              <a:t>The number of existing EHCPs that need to be thoroughly updated following annual review to ensure they reflect the child or young persons needs</a:t>
            </a:r>
          </a:p>
          <a:p>
            <a:pPr lvl="1"/>
            <a:r>
              <a:rPr lang="en-GB" dirty="0"/>
              <a:t>Waiting times for health services</a:t>
            </a:r>
          </a:p>
          <a:p>
            <a:pPr marL="0" indent="0">
              <a:buNone/>
            </a:pPr>
            <a:r>
              <a:rPr lang="en-GB" u="sng" dirty="0"/>
              <a:t>What are the key next steps</a:t>
            </a:r>
          </a:p>
          <a:p>
            <a:pPr lvl="1"/>
            <a:r>
              <a:rPr lang="en-GB" dirty="0"/>
              <a:t>Publish transition guide for families</a:t>
            </a:r>
          </a:p>
          <a:p>
            <a:pPr lvl="1"/>
            <a:r>
              <a:rPr lang="en-GB" dirty="0"/>
              <a:t>Resume quality assurance of existing EHCPs that have been through Annual Review to support further improvement</a:t>
            </a:r>
          </a:p>
          <a:p>
            <a:pPr lvl="1"/>
            <a:r>
              <a:rPr lang="en-GB" dirty="0"/>
              <a:t>Increase direct engagement with parents/carers to support improvement</a:t>
            </a:r>
          </a:p>
          <a:p>
            <a:pPr lvl="1"/>
            <a:r>
              <a:rPr lang="en-GB" dirty="0"/>
              <a:t>Co-production event happening in the Autumn</a:t>
            </a:r>
          </a:p>
          <a:p>
            <a:pPr lvl="1"/>
            <a:r>
              <a:rPr lang="en-GB" dirty="0"/>
              <a:t>Consult on an Buckinghamshire All-Age Autism strategy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6303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257175"/>
            <a:ext cx="11347049" cy="666103"/>
          </a:xfrm>
        </p:spPr>
        <p:txBody>
          <a:bodyPr>
            <a:normAutofit fontScale="90000"/>
          </a:bodyPr>
          <a:lstStyle/>
          <a:p>
            <a:r>
              <a:rPr lang="en-GB" sz="4000" b="1" dirty="0"/>
              <a:t>SEND Improvement: Written Statement of Action (</a:t>
            </a:r>
            <a:r>
              <a:rPr lang="en-GB" sz="4000" b="1" dirty="0" err="1"/>
              <a:t>WSoA</a:t>
            </a:r>
            <a:r>
              <a:rPr lang="en-GB" sz="4000" b="1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95" y="861133"/>
            <a:ext cx="11774010" cy="5677547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en-GB" sz="5600" dirty="0">
                <a:cs typeface="Calibri" panose="020F0502020204030204" pitchFamily="34" charset="0"/>
              </a:rPr>
              <a:t>The </a:t>
            </a:r>
            <a:r>
              <a:rPr lang="en-GB" sz="5600" dirty="0" err="1">
                <a:cs typeface="Calibri" panose="020F0502020204030204" pitchFamily="34" charset="0"/>
              </a:rPr>
              <a:t>WSoA</a:t>
            </a:r>
            <a:r>
              <a:rPr lang="en-GB" sz="5600" dirty="0">
                <a:cs typeface="Calibri" panose="020F0502020204030204" pitchFamily="34" charset="0"/>
              </a:rPr>
              <a:t> identified 3 areas of significant concern: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lack of a cohesive area strategy to identify and meet the needs of those children and young people requiring </a:t>
            </a:r>
            <a:r>
              <a:rPr lang="en-GB" sz="56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speech and language, communication and occupational therapy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Waiting times for assessments on the </a:t>
            </a:r>
            <a:r>
              <a:rPr lang="en-GB" sz="56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autism and attention deficit and hyperactivity disorder diagnosis</a:t>
            </a:r>
            <a:r>
              <a:rPr lang="en-GB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pathways and the system-owned plans in place to address this</a:t>
            </a:r>
          </a:p>
          <a:p>
            <a:pPr marL="971550" lvl="1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Waiting times to see a </a:t>
            </a:r>
            <a:r>
              <a:rPr lang="en-GB" sz="56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community paediatrician</a:t>
            </a:r>
            <a:r>
              <a:rPr lang="en-GB" sz="5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5600" dirty="0"/>
          </a:p>
          <a:p>
            <a:pPr marL="0" indent="0">
              <a:buNone/>
            </a:pPr>
            <a:r>
              <a:rPr lang="en-GB" sz="5600" u="sng" dirty="0"/>
              <a:t>What’s going well?</a:t>
            </a:r>
          </a:p>
          <a:p>
            <a:pPr lvl="1"/>
            <a:r>
              <a:rPr lang="en-GB" sz="5600" dirty="0"/>
              <a:t>The spotlight on health/waiting times has enabled a renewed focus on critical areas</a:t>
            </a:r>
          </a:p>
          <a:p>
            <a:pPr lvl="1"/>
            <a:r>
              <a:rPr lang="en-GB" sz="5600" dirty="0"/>
              <a:t>Strengthened relationships with health – platforms to work together/challenge</a:t>
            </a:r>
          </a:p>
          <a:p>
            <a:pPr lvl="1"/>
            <a:r>
              <a:rPr lang="en-GB" sz="5600" dirty="0"/>
              <a:t>New parent dialogue groups are emerging to inform improvements and assess if actions are leading to change</a:t>
            </a:r>
          </a:p>
          <a:p>
            <a:pPr lvl="1"/>
            <a:r>
              <a:rPr lang="en-GB" sz="5600" dirty="0"/>
              <a:t>A co-produced Therapies Strategy will be going out to consultation in November</a:t>
            </a:r>
          </a:p>
          <a:p>
            <a:pPr lvl="1"/>
            <a:r>
              <a:rPr lang="en-GB" sz="5600" dirty="0"/>
              <a:t>Digital assessments for children with less complex presentations of autism are increasing with 25 completed in quarter 1, in line with expectations. </a:t>
            </a:r>
          </a:p>
          <a:p>
            <a:pPr lvl="1"/>
            <a:r>
              <a:rPr lang="en-GB" sz="5600" dirty="0"/>
              <a:t>A toolkit to support school avoiders is in the final stages of development </a:t>
            </a:r>
          </a:p>
          <a:p>
            <a:pPr lvl="1"/>
            <a:r>
              <a:rPr lang="en-GB" sz="5600" dirty="0"/>
              <a:t>Early indications suggest a pre-assessment support pilot (Autism pathway) is having a positive impact on children and families</a:t>
            </a:r>
          </a:p>
          <a:p>
            <a:pPr lvl="1"/>
            <a:r>
              <a:rPr lang="en-GB" sz="5600" dirty="0"/>
              <a:t>The waiting time for EHCP advice from community paediatricians has reduced (average 9 weeks in Sept compared to 27 previously)</a:t>
            </a:r>
          </a:p>
          <a:p>
            <a:pPr lvl="1"/>
            <a:r>
              <a:rPr lang="en-GB" sz="5600" dirty="0"/>
              <a:t>Additional posts have been recruited (prescribing pharmacists, GPs with an interest in neuro)</a:t>
            </a:r>
          </a:p>
          <a:p>
            <a:pPr lvl="1"/>
            <a:r>
              <a:rPr lang="en-GB" sz="5600" dirty="0"/>
              <a:t>Pre diagnostic support (equine therapy)  has been popular (227 children engaged)</a:t>
            </a:r>
          </a:p>
          <a:p>
            <a:pPr marL="0" indent="0">
              <a:buNone/>
            </a:pPr>
            <a:r>
              <a:rPr lang="en-GB" sz="5600" u="sng" dirty="0"/>
              <a:t>What are we worried about?</a:t>
            </a:r>
          </a:p>
          <a:p>
            <a:pPr lvl="1"/>
            <a:r>
              <a:rPr lang="en-GB" sz="5600" dirty="0"/>
              <a:t>Funding to enable change</a:t>
            </a:r>
          </a:p>
          <a:p>
            <a:pPr lvl="1"/>
            <a:r>
              <a:rPr lang="en-GB" sz="5600" dirty="0"/>
              <a:t>National shortage across professions i.e. therapists and community paediatricians, including capacity of outsourced provider to deliver</a:t>
            </a:r>
          </a:p>
          <a:p>
            <a:pPr lvl="1"/>
            <a:r>
              <a:rPr lang="en-GB" sz="5600" dirty="0"/>
              <a:t>The pace of change</a:t>
            </a:r>
          </a:p>
          <a:p>
            <a:pPr marL="0" indent="0">
              <a:buNone/>
            </a:pPr>
            <a:r>
              <a:rPr lang="en-GB" sz="5600" u="sng" dirty="0"/>
              <a:t>What are the key next steps</a:t>
            </a:r>
          </a:p>
          <a:p>
            <a:pPr lvl="1"/>
            <a:r>
              <a:rPr lang="en-GB" sz="5600" dirty="0"/>
              <a:t>4 workshops taking place Nov – Feb to focus on key issues (commissioning, communication, early intervention and pathways)</a:t>
            </a:r>
          </a:p>
          <a:p>
            <a:pPr lvl="1"/>
            <a:r>
              <a:rPr lang="en-GB" sz="5600" dirty="0"/>
              <a:t>First monitoring meeting with DfE in December to assess progress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70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257176"/>
            <a:ext cx="11347049" cy="586204"/>
          </a:xfrm>
        </p:spPr>
        <p:txBody>
          <a:bodyPr>
            <a:normAutofit fontScale="90000"/>
          </a:bodyPr>
          <a:lstStyle/>
          <a:p>
            <a:r>
              <a:rPr lang="en-GB" sz="4000" b="1" dirty="0"/>
              <a:t>Sufficiency of educational placements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843380"/>
            <a:ext cx="11774657" cy="5352633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The SEND Education Sufficiency Strategy 2022-27 was published in Jan 2022; phased approach to creating more education places to meet needs locally</a:t>
            </a:r>
          </a:p>
          <a:p>
            <a:pPr marL="0" indent="0">
              <a:buNone/>
            </a:pPr>
            <a:r>
              <a:rPr lang="en-GB" sz="64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GD000712_SEND_Education_Sufficiency_Strategy_v5_web.pdf (buckinghamshire-gov-uk.s3.amazonaws.com)</a:t>
            </a:r>
            <a:endParaRPr lang="en-GB" sz="6400" u="sng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6400" b="1" dirty="0">
                <a:latin typeface="Calibri" panose="020F0502020204030204" pitchFamily="34" charset="0"/>
                <a:cs typeface="Calibri" panose="020F0502020204030204" pitchFamily="34" charset="0"/>
              </a:rPr>
              <a:t>Phase 1</a:t>
            </a:r>
          </a:p>
          <a:p>
            <a:pPr marL="0" indent="0">
              <a:buNone/>
            </a:pPr>
            <a:r>
              <a:rPr lang="en-GB" sz="6400" u="sng" dirty="0">
                <a:latin typeface="Calibri" panose="020F0502020204030204" pitchFamily="34" charset="0"/>
                <a:cs typeface="Calibri" panose="020F0502020204030204" pitchFamily="34" charset="0"/>
              </a:rPr>
              <a:t>Sept 2022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ea typeface="Calibri" panose="020F0502020204030204" pitchFamily="34" charset="0"/>
              </a:rPr>
              <a:t>5</a:t>
            </a:r>
            <a:r>
              <a:rPr lang="en-GB" sz="6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places at Princes Risborough Secondary School Communication and Interaction (Autism) Unit.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n-GB" sz="6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places at </a:t>
            </a:r>
            <a:r>
              <a:rPr lang="en-GB" sz="6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Holmer</a:t>
            </a:r>
            <a:r>
              <a:rPr lang="en-GB" sz="6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Green Senior School ARP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ea typeface="Calibri" panose="020F0502020204030204" pitchFamily="34" charset="0"/>
              </a:rPr>
              <a:t>8  places (year 7) in new SEMH Inclusion Unit at Kingsbrook School (32 over time)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ea typeface="Calibri" panose="020F0502020204030204" pitchFamily="34" charset="0"/>
              </a:rPr>
              <a:t>12 places at </a:t>
            </a:r>
            <a:r>
              <a:rPr lang="en-GB" sz="6400" dirty="0" err="1">
                <a:latin typeface="Calibri" panose="020F0502020204030204" pitchFamily="34" charset="0"/>
                <a:ea typeface="Calibri" panose="020F0502020204030204" pitchFamily="34" charset="0"/>
              </a:rPr>
              <a:t>Stocklake</a:t>
            </a:r>
            <a:r>
              <a:rPr lang="en-GB" sz="6400" dirty="0">
                <a:latin typeface="Calibri" panose="020F0502020204030204" pitchFamily="34" charset="0"/>
                <a:ea typeface="Calibri" panose="020F0502020204030204" pitchFamily="34" charset="0"/>
              </a:rPr>
              <a:t> Park Secondary Special School 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ea typeface="Calibri" panose="020F0502020204030204" pitchFamily="34" charset="0"/>
              </a:rPr>
              <a:t>9 places at Westfield Primary Special School </a:t>
            </a:r>
          </a:p>
          <a:p>
            <a:pPr marL="0" lvl="0" indent="0">
              <a:buNone/>
            </a:pPr>
            <a:r>
              <a:rPr lang="en-GB" sz="6400" u="sng" dirty="0">
                <a:latin typeface="Calibri" panose="020F0502020204030204" pitchFamily="34" charset="0"/>
                <a:ea typeface="Calibri" panose="020F0502020204030204" pitchFamily="34" charset="0"/>
              </a:rPr>
              <a:t>May 2023</a:t>
            </a:r>
          </a:p>
          <a:p>
            <a:pPr lvl="1"/>
            <a:r>
              <a:rPr lang="en-GB" sz="6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 new classrooms at </a:t>
            </a:r>
            <a:r>
              <a:rPr lang="en-GB" sz="6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Furzedown</a:t>
            </a:r>
            <a:r>
              <a:rPr lang="en-GB" sz="6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Special School to accommodate 15 existing pupils </a:t>
            </a:r>
          </a:p>
          <a:p>
            <a:pPr marL="0" indent="0">
              <a:buNone/>
            </a:pPr>
            <a:r>
              <a:rPr lang="en-GB" sz="6400" u="sng" dirty="0">
                <a:latin typeface="Calibri" panose="020F0502020204030204" pitchFamily="34" charset="0"/>
                <a:cs typeface="Calibri" panose="020F0502020204030204" pitchFamily="34" charset="0"/>
              </a:rPr>
              <a:t>Sept 2023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Aiming to relocate post 16 provision to a satellite site to enable more places at </a:t>
            </a:r>
            <a:r>
              <a:rPr lang="en-GB" sz="6400" dirty="0" err="1">
                <a:latin typeface="Calibri" panose="020F0502020204030204" pitchFamily="34" charset="0"/>
                <a:cs typeface="Calibri" panose="020F0502020204030204" pitchFamily="34" charset="0"/>
              </a:rPr>
              <a:t>Furzedown</a:t>
            </a:r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 School</a:t>
            </a:r>
          </a:p>
          <a:p>
            <a:pPr marL="0" indent="0">
              <a:buNone/>
            </a:pPr>
            <a:r>
              <a:rPr lang="en-GB" sz="6400" u="sng" dirty="0">
                <a:latin typeface="Calibri" panose="020F0502020204030204" pitchFamily="34" charset="0"/>
                <a:cs typeface="Calibri" panose="020F0502020204030204" pitchFamily="34" charset="0"/>
              </a:rPr>
              <a:t>Sept 2024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2 x 12 place primary SEMH inclusion units (Wycombe and Aylesbury) 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2 x 12 place primary communication and interaction (Autism) inclusion units at 2 mainstream schools in the Aylesbury Vale area</a:t>
            </a:r>
          </a:p>
          <a:p>
            <a:pPr lvl="1"/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1 x 18 place secondary communication and interaction (Autism) inclusion unit at a school in the Aylesbury Vale area</a:t>
            </a:r>
          </a:p>
          <a:p>
            <a:pPr marL="0" indent="0">
              <a:buNone/>
            </a:pPr>
            <a:r>
              <a:rPr lang="en-GB" sz="6400" b="1" dirty="0">
                <a:latin typeface="Calibri" panose="020F0502020204030204" pitchFamily="34" charset="0"/>
                <a:cs typeface="Calibri" panose="020F0502020204030204" pitchFamily="34" charset="0"/>
              </a:rPr>
              <a:t>Phase 2</a:t>
            </a:r>
          </a:p>
          <a:p>
            <a:pPr marL="0" indent="0">
              <a:buNone/>
            </a:pPr>
            <a:r>
              <a:rPr lang="en-GB" sz="6400" dirty="0">
                <a:latin typeface="Calibri" panose="020F0502020204030204" pitchFamily="34" charset="0"/>
                <a:cs typeface="Calibri" panose="020F0502020204030204" pitchFamily="34" charset="0"/>
              </a:rPr>
              <a:t>A bid has been submitted (Oct 2022) to open a new free school to cater for children with SEMH needs aged 7 – 19. This would create 48 new places in year 1, increasing to 152 within 5 years.</a:t>
            </a:r>
          </a:p>
          <a:p>
            <a:pPr marL="0" indent="0">
              <a:buNone/>
            </a:pPr>
            <a:endParaRPr lang="en-GB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3231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397" y="569802"/>
            <a:ext cx="8243207" cy="530689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GB" sz="14400" b="1" u="sng" dirty="0"/>
              <a:t>References</a:t>
            </a:r>
          </a:p>
          <a:p>
            <a:pPr marL="0" indent="0">
              <a:buNone/>
            </a:pPr>
            <a:endParaRPr lang="en-GB" sz="7200" b="1" u="sng" dirty="0"/>
          </a:p>
          <a:p>
            <a:pPr marL="0" indent="0">
              <a:buNone/>
            </a:pPr>
            <a:r>
              <a:rPr lang="en-GB" sz="7200" b="1" u="sng" dirty="0"/>
              <a:t>SEND Local Offer</a:t>
            </a:r>
          </a:p>
          <a:p>
            <a:pPr marL="0" indent="0">
              <a:buNone/>
            </a:pPr>
            <a:r>
              <a:rPr lang="en-GB" sz="7200" i="1" dirty="0"/>
              <a:t>One stop shop for families and professionals for all things SEND</a:t>
            </a:r>
          </a:p>
          <a:p>
            <a:pPr marL="0" indent="0">
              <a:buNone/>
            </a:pPr>
            <a:r>
              <a:rPr lang="en-GB" sz="7200" dirty="0">
                <a:hlinkClick r:id="rId2"/>
              </a:rPr>
              <a:t>Buckinghamshire SEND Local Offer</a:t>
            </a:r>
            <a:endParaRPr lang="en-GB" sz="7200" b="1" u="sng" dirty="0"/>
          </a:p>
          <a:p>
            <a:pPr marL="0" indent="0">
              <a:buNone/>
            </a:pPr>
            <a:r>
              <a:rPr lang="en-GB" sz="7200" b="1" u="sng" dirty="0"/>
              <a:t>SEND </a:t>
            </a:r>
            <a:r>
              <a:rPr lang="en-GB" sz="7200" b="1" u="sng" dirty="0" err="1"/>
              <a:t>Schoolsweb</a:t>
            </a:r>
            <a:endParaRPr lang="en-GB" sz="7200" b="1" u="sng" dirty="0"/>
          </a:p>
          <a:p>
            <a:pPr marL="0" indent="0">
              <a:buNone/>
            </a:pPr>
            <a:r>
              <a:rPr lang="en-GB" sz="7200" i="1" dirty="0"/>
              <a:t>One stop shop for schools and professionals for all things SEND</a:t>
            </a:r>
          </a:p>
          <a:p>
            <a:pPr marL="0" indent="0">
              <a:buNone/>
            </a:pPr>
            <a:r>
              <a:rPr lang="en-GB" sz="7200" dirty="0">
                <a:hlinkClick r:id="rId3"/>
              </a:rPr>
              <a:t>SEND and Inclusion | </a:t>
            </a:r>
            <a:r>
              <a:rPr lang="en-GB" sz="7200" dirty="0" err="1">
                <a:hlinkClick r:id="rId3"/>
              </a:rPr>
              <a:t>SchoolsWeb</a:t>
            </a:r>
            <a:r>
              <a:rPr lang="en-GB" sz="7200" dirty="0">
                <a:hlinkClick r:id="rId3"/>
              </a:rPr>
              <a:t> (buckscc.gov.uk)</a:t>
            </a:r>
            <a:endParaRPr lang="en-GB" sz="7200" dirty="0"/>
          </a:p>
          <a:p>
            <a:pPr marL="0" indent="0">
              <a:buNone/>
            </a:pPr>
            <a:r>
              <a:rPr lang="en-GB" sz="7200" b="1" dirty="0"/>
              <a:t>The </a:t>
            </a:r>
            <a:r>
              <a:rPr lang="en-GB" sz="7200" b="1" dirty="0" err="1"/>
              <a:t>iSEND</a:t>
            </a:r>
            <a:r>
              <a:rPr lang="en-GB" sz="7200" b="1" dirty="0"/>
              <a:t> Area Hub pages give a variety of information specific to your area:</a:t>
            </a:r>
          </a:p>
          <a:p>
            <a:pPr marL="0" indent="0">
              <a:buNone/>
            </a:pPr>
            <a:r>
              <a:rPr lang="en-GB" sz="7200" dirty="0">
                <a:hlinkClick r:id="rId4"/>
              </a:rPr>
              <a:t>Aylesbury | </a:t>
            </a:r>
            <a:r>
              <a:rPr lang="en-GB" sz="7200" dirty="0" err="1">
                <a:hlinkClick r:id="rId4"/>
              </a:rPr>
              <a:t>SchoolsWeb</a:t>
            </a:r>
            <a:r>
              <a:rPr lang="en-GB" sz="7200" dirty="0">
                <a:hlinkClick r:id="rId4"/>
              </a:rPr>
              <a:t> (buckscc.gov.uk)</a:t>
            </a:r>
            <a:endParaRPr lang="en-GB" sz="7200" dirty="0"/>
          </a:p>
          <a:p>
            <a:pPr marL="0" indent="0">
              <a:buNone/>
            </a:pPr>
            <a:r>
              <a:rPr lang="en-GB" sz="7200" dirty="0">
                <a:hlinkClick r:id="rId5"/>
              </a:rPr>
              <a:t>Chiltern and South Bucks | </a:t>
            </a:r>
            <a:r>
              <a:rPr lang="en-GB" sz="7200" dirty="0" err="1">
                <a:hlinkClick r:id="rId5"/>
              </a:rPr>
              <a:t>SchoolsWeb</a:t>
            </a:r>
            <a:r>
              <a:rPr lang="en-GB" sz="7200" dirty="0">
                <a:hlinkClick r:id="rId5"/>
              </a:rPr>
              <a:t> (buckscc.gov.uk)</a:t>
            </a:r>
            <a:endParaRPr lang="en-GB" sz="7200" dirty="0"/>
          </a:p>
          <a:p>
            <a:pPr marL="0" indent="0">
              <a:buNone/>
            </a:pPr>
            <a:r>
              <a:rPr lang="en-GB" sz="7200" dirty="0">
                <a:hlinkClick r:id="rId6"/>
              </a:rPr>
              <a:t>Wycombe | </a:t>
            </a:r>
            <a:r>
              <a:rPr lang="en-GB" sz="7200" dirty="0" err="1">
                <a:hlinkClick r:id="rId6"/>
              </a:rPr>
              <a:t>SchoolsWeb</a:t>
            </a:r>
            <a:r>
              <a:rPr lang="en-GB" sz="7200" dirty="0">
                <a:hlinkClick r:id="rId6"/>
              </a:rPr>
              <a:t> (buckscc.gov.uk)</a:t>
            </a:r>
            <a:endParaRPr lang="en-GB" sz="7200" b="1" dirty="0"/>
          </a:p>
          <a:p>
            <a:pPr marL="0" indent="0">
              <a:buNone/>
            </a:pPr>
            <a:r>
              <a:rPr lang="en-GB" sz="7200" b="1" u="sng" dirty="0"/>
              <a:t>Education, Health and Care Plans – Support</a:t>
            </a:r>
          </a:p>
          <a:p>
            <a:pPr marL="0" indent="0">
              <a:buNone/>
            </a:pPr>
            <a:r>
              <a:rPr lang="en-GB" sz="7200" dirty="0">
                <a:hlinkClick r:id="rId7"/>
              </a:rPr>
              <a:t>EHC Coordinators</a:t>
            </a:r>
            <a:endParaRPr lang="en-GB" sz="7200" dirty="0"/>
          </a:p>
          <a:p>
            <a:pPr marL="0" indent="0">
              <a:buNone/>
            </a:pPr>
            <a:r>
              <a:rPr lang="en-GB" sz="7200" dirty="0"/>
              <a:t> </a:t>
            </a:r>
          </a:p>
          <a:p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242951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F42799D-15E5-496A-97B7-9B8D31582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083" y="387980"/>
            <a:ext cx="9014982" cy="578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5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F63116-C6B1-4B34-991B-291C523E0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604" y="209234"/>
            <a:ext cx="8233747" cy="576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22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412552-DAEE-46CC-A5D7-EFD7AFA86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733" y="178677"/>
            <a:ext cx="8083104" cy="559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169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156AD3-1E2A-4E37-992F-38576E010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616832"/>
            <a:ext cx="9144000" cy="463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74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257175"/>
            <a:ext cx="9667875" cy="894732"/>
          </a:xfrm>
        </p:spPr>
        <p:txBody>
          <a:bodyPr>
            <a:normAutofit/>
          </a:bodyPr>
          <a:lstStyle/>
          <a:p>
            <a:r>
              <a:rPr lang="en-GB" sz="4800" b="1" dirty="0"/>
              <a:t>Children’s Social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1230333"/>
            <a:ext cx="11591925" cy="4965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4400" dirty="0"/>
              <a:t>Top 4 Challenges</a:t>
            </a:r>
          </a:p>
          <a:p>
            <a:r>
              <a:rPr lang="en-GB" sz="4400" dirty="0"/>
              <a:t>Increase in number of children needing protection</a:t>
            </a:r>
          </a:p>
          <a:p>
            <a:r>
              <a:rPr lang="en-GB" sz="4400" dirty="0"/>
              <a:t>Increase in the cost of social care placements</a:t>
            </a:r>
          </a:p>
          <a:p>
            <a:r>
              <a:rPr lang="en-GB" sz="4400" dirty="0"/>
              <a:t>Increased cost of agency social workers</a:t>
            </a:r>
          </a:p>
          <a:p>
            <a:r>
              <a:rPr lang="en-GB" sz="4400" dirty="0"/>
              <a:t>Turn over in staffing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924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257175"/>
            <a:ext cx="9667875" cy="894732"/>
          </a:xfrm>
        </p:spPr>
        <p:txBody>
          <a:bodyPr>
            <a:normAutofit/>
          </a:bodyPr>
          <a:lstStyle/>
          <a:p>
            <a:r>
              <a:rPr lang="en-GB" sz="4000" b="1" dirty="0"/>
              <a:t>Education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1230333"/>
            <a:ext cx="11591925" cy="49656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3600" dirty="0"/>
              <a:t>Top 6 Challenges:</a:t>
            </a:r>
          </a:p>
          <a:p>
            <a:r>
              <a:rPr lang="en-GB" sz="3600" dirty="0"/>
              <a:t>Increase in demand for Education, Health and Care Plans</a:t>
            </a:r>
          </a:p>
          <a:p>
            <a:r>
              <a:rPr lang="en-GB" sz="3600" dirty="0"/>
              <a:t>Consistency in the quality of </a:t>
            </a:r>
            <a:r>
              <a:rPr lang="en-GB" sz="3600" dirty="0" err="1"/>
              <a:t>iSEND</a:t>
            </a:r>
            <a:r>
              <a:rPr lang="en-GB" sz="3600" dirty="0"/>
              <a:t> staff</a:t>
            </a:r>
          </a:p>
          <a:p>
            <a:r>
              <a:rPr lang="en-GB" sz="3600" dirty="0"/>
              <a:t>Mainstreaming of co-production</a:t>
            </a:r>
          </a:p>
          <a:p>
            <a:r>
              <a:rPr lang="en-GB" sz="3600" dirty="0"/>
              <a:t>Provision of local school places</a:t>
            </a:r>
          </a:p>
          <a:p>
            <a:r>
              <a:rPr lang="en-GB" sz="3600" dirty="0"/>
              <a:t>The “partnership” delivering Early Help</a:t>
            </a:r>
          </a:p>
          <a:p>
            <a:r>
              <a:rPr lang="en-GB" sz="3600" dirty="0"/>
              <a:t>Maintaining Good and Outstanding Schools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413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Integrated SEND Service </a:t>
            </a:r>
            <a:r>
              <a:rPr lang="en-GB" sz="4000" dirty="0"/>
              <a:t>– </a:t>
            </a:r>
            <a:r>
              <a:rPr lang="en-GB" sz="4000" b="1" dirty="0"/>
              <a:t>the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Specialist teachers, Educational Psychologists and EHC coordinators are fully coordinated and complement each other, leading to a more joined up and effective approach</a:t>
            </a:r>
          </a:p>
          <a:p>
            <a:pPr lvl="1"/>
            <a:r>
              <a:rPr lang="en-GB" dirty="0"/>
              <a:t>Services more accessible and have a front line presence</a:t>
            </a:r>
          </a:p>
          <a:p>
            <a:pPr lvl="1"/>
            <a:r>
              <a:rPr lang="en-GB" dirty="0"/>
              <a:t>Improved communication: weekly ‘keeping connected’ newsletter to SENCos, </a:t>
            </a:r>
            <a:r>
              <a:rPr lang="en-GB" dirty="0" err="1"/>
              <a:t>Schoolsweb</a:t>
            </a:r>
            <a:r>
              <a:rPr lang="en-GB" dirty="0"/>
              <a:t> and Local offer information / guidance for schools, families, children and young people</a:t>
            </a:r>
          </a:p>
          <a:p>
            <a:endParaRPr lang="en-GB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4663168"/>
          <a:ext cx="9144000" cy="140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9456801"/>
      </p:ext>
    </p:extLst>
  </p:cSld>
  <p:clrMapOvr>
    <a:masterClrMapping/>
  </p:clrMapOvr>
</p:sld>
</file>

<file path=ppt/theme/theme1.xml><?xml version="1.0" encoding="utf-8"?>
<a:theme xmlns:a="http://schemas.openxmlformats.org/drawingml/2006/main" name="Corporate Management Team Report 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ef0b76-633d-48dc-8429-01e44f4abaa5"/>
    <lcf76f155ced4ddcb4097134ff3c332f xmlns="fb3fa7f9-8ab3-43c7-bde7-a2b0125018e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A8DE6963FE384EBE89065633B2770F" ma:contentTypeVersion="17" ma:contentTypeDescription="Create a new document." ma:contentTypeScope="" ma:versionID="bc531f96e240d5e5f062075eb5d13236">
  <xsd:schema xmlns:xsd="http://www.w3.org/2001/XMLSchema" xmlns:xs="http://www.w3.org/2001/XMLSchema" xmlns:p="http://schemas.microsoft.com/office/2006/metadata/properties" xmlns:ns2="fb3fa7f9-8ab3-43c7-bde7-a2b0125018e5" xmlns:ns3="acef0b76-633d-48dc-8429-01e44f4abaa5" targetNamespace="http://schemas.microsoft.com/office/2006/metadata/properties" ma:root="true" ma:fieldsID="3f45ae9de8e28ff92d42be7ec53739fd" ns2:_="" ns3:_="">
    <xsd:import namespace="fb3fa7f9-8ab3-43c7-bde7-a2b0125018e5"/>
    <xsd:import namespace="acef0b76-633d-48dc-8429-01e44f4aba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3fa7f9-8ab3-43c7-bde7-a2b0125018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b4d032c-db19-4194-870d-d175fb5cbb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ef0b76-633d-48dc-8429-01e44f4aba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6fb348b-c638-43e4-b57a-9c1d6b292f18}" ma:internalName="TaxCatchAll" ma:showField="CatchAllData" ma:web="acef0b76-633d-48dc-8429-01e44f4aba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2FDB92-4226-476C-BAE2-2249EE414048}">
  <ds:schemaRefs>
    <ds:schemaRef ds:uri="http://purl.org/dc/dcmitype/"/>
    <ds:schemaRef ds:uri="http://purl.org/dc/elements/1.1/"/>
    <ds:schemaRef ds:uri="fb3fa7f9-8ab3-43c7-bde7-a2b0125018e5"/>
    <ds:schemaRef ds:uri="acef0b76-633d-48dc-8429-01e44f4abaa5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B83922D-3B00-4479-8F8C-1BA5D4846D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D3F7A3-1154-429E-BEB9-B23545B4DC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3fa7f9-8ab3-43c7-bde7-a2b0125018e5"/>
    <ds:schemaRef ds:uri="acef0b76-633d-48dc-8429-01e44f4aba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14451</TotalTime>
  <Words>2376</Words>
  <Application>Microsoft Office PowerPoint</Application>
  <PresentationFormat>Widescreen</PresentationFormat>
  <Paragraphs>309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Corporate Management Team Report Template</vt:lpstr>
      <vt:lpstr>FACT Bucks AGM</vt:lpstr>
      <vt:lpstr>Buckinghamshire Council – “the place”</vt:lpstr>
      <vt:lpstr>PowerPoint Presentation</vt:lpstr>
      <vt:lpstr>PowerPoint Presentation</vt:lpstr>
      <vt:lpstr>PowerPoint Presentation</vt:lpstr>
      <vt:lpstr>PowerPoint Presentation</vt:lpstr>
      <vt:lpstr>Children’s Social Care</vt:lpstr>
      <vt:lpstr>Education Services</vt:lpstr>
      <vt:lpstr>Integrated SEND Service – the offer</vt:lpstr>
      <vt:lpstr>Integrated SEND Service – Accessing support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Integrated SEND Service-Requests for EHC need assessments and Decisions to Assess</vt:lpstr>
      <vt:lpstr>Integrated SEND Service-Requests for EHC need assessments and Decisions to Assess</vt:lpstr>
      <vt:lpstr>Integrated SEND Service- EHC Needs Assessments </vt:lpstr>
      <vt:lpstr>Integrated SEND Service- Annual Reviews</vt:lpstr>
      <vt:lpstr>Integrated SEND Service- Annual Review Strategy </vt:lpstr>
      <vt:lpstr>Integrated SEND Service</vt:lpstr>
      <vt:lpstr>PowerPoint Presentation</vt:lpstr>
      <vt:lpstr>PowerPoint Presentation</vt:lpstr>
      <vt:lpstr>SEND Improvement </vt:lpstr>
      <vt:lpstr>SEND Improvement: Written Statement of Action (WSoA) </vt:lpstr>
      <vt:lpstr>Sufficiency of educational placements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James</dc:creator>
  <cp:lastModifiedBy>Helen Carnie</cp:lastModifiedBy>
  <cp:revision>15</cp:revision>
  <dcterms:created xsi:type="dcterms:W3CDTF">2022-10-07T11:41:36Z</dcterms:created>
  <dcterms:modified xsi:type="dcterms:W3CDTF">2022-10-31T10:52:18Z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0x01010021A8DE6963FE384EBE89065633B2770F</vt:lpwstr>
  </property>
</Properties>
</file>