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60" r:id="rId4"/>
    <p:sldId id="280" r:id="rId5"/>
    <p:sldId id="281" r:id="rId6"/>
    <p:sldId id="282" r:id="rId7"/>
    <p:sldId id="261" r:id="rId8"/>
    <p:sldId id="262" r:id="rId9"/>
    <p:sldId id="271" r:id="rId10"/>
    <p:sldId id="272" r:id="rId11"/>
    <p:sldId id="279" r:id="rId12"/>
    <p:sldId id="263" r:id="rId13"/>
    <p:sldId id="275" r:id="rId14"/>
    <p:sldId id="269" r:id="rId15"/>
    <p:sldId id="276" r:id="rId16"/>
    <p:sldId id="264" r:id="rId17"/>
    <p:sldId id="259" r:id="rId18"/>
    <p:sldId id="277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51973"/>
  </p:normalViewPr>
  <p:slideViewPr>
    <p:cSldViewPr snapToGrid="0" snapToObjects="1">
      <p:cViewPr varScale="1">
        <p:scale>
          <a:sx n="63" d="100"/>
          <a:sy n="63" d="100"/>
        </p:scale>
        <p:origin x="177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7" d="100"/>
          <a:sy n="97" d="100"/>
        </p:scale>
        <p:origin x="3120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andrew/Desktop/FACT%20Bucks/01%20Steering%20Group/Finance/2020-21/20210331%20Financial%20Statement%202020%2021%20Final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andrew/Desktop/FACT%20Bucks/01%20Steering%20Group/Finance/2022-23/20220510%20Budget%202022%2023%20final%20draft%20.xls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andrew/Desktop/FACT%20Bucks/01%20Steering%20Group/Finance/2020-21/20210331%20Financial%20Statement%202020%2021%20Final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andrew/Desktop/FACT%20Bucks/01%20Steering%20Group/Finance/2021-22/Financial%20Statements%20as%20at%2031Mar2022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andrew/Desktop/FACT%20Bucks/01%20Steering%20Group/Finance/2021-22/Financial%20Statements%20as%20at%2031Mar2022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andrew/Desktop/FACT%20Bucks/01%20Steering%20Group/Finance/2020-21/20210331%20Financial%20Statement%202020%2021%20Final.xls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andrew/Desktop/FACT%20Bucks/01%20Steering%20Group/Finance/2020-21/20210331%20Financial%20Statement%202020%2021%20Final.xls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andrew/Desktop/FACT%20Bucks/01%20Steering%20Group/Finance/2021-22/Financial%20Statements%20as%20at%2031Mar2022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andrew/Desktop/FACT%20Bucks/01%20Steering%20Group/Finance/2021-22/Financial%20Statements%20as%20at%2031Mar2022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andrew/Desktop/FACT%20Bucks/01%20Steering%20Group/Finance/2022-23/20220510%20Budget%202022%2023%20final%20draft%20.xls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b="1" dirty="0"/>
              <a:t>Expenditure 2020-21 £17,923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30510500398876345"/>
          <c:y val="0.18217919234468735"/>
          <c:w val="0.31166133066189317"/>
          <c:h val="0.50084316780248705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b="1" dirty="0"/>
              <a:t>2022-23</a:t>
            </a:r>
            <a:r>
              <a:rPr lang="en-GB" b="1" baseline="0" dirty="0"/>
              <a:t> Expenditure £35,100</a:t>
            </a:r>
            <a:endParaRPr lang="en-GB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7F9-3A48-829F-CBDF3678E1F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7F9-3A48-829F-CBDF3678E1F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7F9-3A48-829F-CBDF3678E1F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7F9-3A48-829F-CBDF3678E1FF}"/>
              </c:ext>
            </c:extLst>
          </c:dPt>
          <c:cat>
            <c:strRef>
              <c:f>'Budget vs Actual'!$S$13:$S$16</c:f>
              <c:strCache>
                <c:ptCount val="4"/>
                <c:pt idx="0">
                  <c:v>Parents &amp; Reps</c:v>
                </c:pt>
                <c:pt idx="1">
                  <c:v>Admin</c:v>
                </c:pt>
                <c:pt idx="2">
                  <c:v>Support Services</c:v>
                </c:pt>
                <c:pt idx="3">
                  <c:v>Webinars &amp; Events </c:v>
                </c:pt>
              </c:strCache>
            </c:strRef>
          </c:cat>
          <c:val>
            <c:numRef>
              <c:f>'Budget vs Actual'!$U$13:$U$16</c:f>
              <c:numCache>
                <c:formatCode>0</c:formatCode>
                <c:ptCount val="4"/>
                <c:pt idx="0">
                  <c:v>17480</c:v>
                </c:pt>
                <c:pt idx="1">
                  <c:v>9700</c:v>
                </c:pt>
                <c:pt idx="2">
                  <c:v>1700</c:v>
                </c:pt>
                <c:pt idx="3">
                  <c:v>6220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7F9-3A48-829F-CBDF3678E1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b="1" dirty="0"/>
              <a:t>Income 2020-21 £23,400</a:t>
            </a:r>
          </a:p>
        </c:rich>
      </c:tx>
      <c:layout>
        <c:manualLayout>
          <c:xMode val="edge"/>
          <c:yMode val="edge"/>
          <c:x val="0.35451173516650519"/>
          <c:y val="3.509483896640369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2021-22 Income  £22,895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7243788276465441"/>
          <c:y val="0.11072637004711761"/>
          <c:w val="0.59956867891513566"/>
          <c:h val="0.72237190230739234"/>
        </c:manualLayout>
      </c:layout>
      <c:pieChart>
        <c:varyColors val="1"/>
        <c:ser>
          <c:idx val="0"/>
          <c:order val="0"/>
          <c:tx>
            <c:strRef>
              <c:f>'FACT Bucks'!$D$5</c:f>
              <c:strCache>
                <c:ptCount val="1"/>
                <c:pt idx="0">
                  <c:v>2022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D52-6841-AB4C-C507756A2E2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D52-6841-AB4C-C507756A2E2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D52-6841-AB4C-C507756A2E2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D52-6841-AB4C-C507756A2E2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DD52-6841-AB4C-C507756A2E25}"/>
              </c:ext>
            </c:extLst>
          </c:dPt>
          <c:cat>
            <c:strRef>
              <c:f>'FACT Bucks'!$B$6:$C$10</c:f>
              <c:strCache>
                <c:ptCount val="5"/>
                <c:pt idx="2">
                  <c:v>Grants - BCC</c:v>
                </c:pt>
                <c:pt idx="3">
                  <c:v>Grants - DFE</c:v>
                </c:pt>
                <c:pt idx="4">
                  <c:v>Regional Admin Income</c:v>
                </c:pt>
              </c:strCache>
            </c:strRef>
          </c:cat>
          <c:val>
            <c:numRef>
              <c:f>'FACT Bucks'!$D$6:$D$10</c:f>
              <c:numCache>
                <c:formatCode>General</c:formatCode>
                <c:ptCount val="5"/>
                <c:pt idx="0">
                  <c:v>0</c:v>
                </c:pt>
                <c:pt idx="2" formatCode="#,##0">
                  <c:v>5000</c:v>
                </c:pt>
                <c:pt idx="3" formatCode="#,##0">
                  <c:v>17495</c:v>
                </c:pt>
                <c:pt idx="4" formatCode="#,##0">
                  <c:v>400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D52-6841-AB4C-C507756A2E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egendEntry>
        <c:idx val="1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b="1" dirty="0"/>
              <a:t>2021-22 Expenditure £22,955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876269348037202"/>
          <c:y val="0.14444997839125531"/>
          <c:w val="0.5480947425938193"/>
          <c:h val="0.70735356122653348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0AC-B943-ABBF-F3221B251A1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0AC-B943-ABBF-F3221B251A1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0AC-B943-ABBF-F3221B251A1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0AC-B943-ABBF-F3221B251A1C}"/>
              </c:ext>
            </c:extLst>
          </c:dPt>
          <c:cat>
            <c:strRef>
              <c:f>'FACT Bucks'!$K$23:$K$26</c:f>
              <c:strCache>
                <c:ptCount val="4"/>
                <c:pt idx="0">
                  <c:v>Parent Reps</c:v>
                </c:pt>
                <c:pt idx="1">
                  <c:v>Admin</c:v>
                </c:pt>
                <c:pt idx="2">
                  <c:v>Support Services</c:v>
                </c:pt>
                <c:pt idx="3">
                  <c:v>Webinars &amp; Events</c:v>
                </c:pt>
              </c:strCache>
            </c:strRef>
          </c:cat>
          <c:val>
            <c:numRef>
              <c:f>'FACT Bucks'!$M$23:$M$26</c:f>
              <c:numCache>
                <c:formatCode>0</c:formatCode>
                <c:ptCount val="4"/>
                <c:pt idx="0">
                  <c:v>-9271.9</c:v>
                </c:pt>
                <c:pt idx="1">
                  <c:v>-9400</c:v>
                </c:pt>
                <c:pt idx="2">
                  <c:v>-2493.6299999999997</c:v>
                </c:pt>
                <c:pt idx="3">
                  <c:v>-1769.06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0AC-B943-ABBF-F3221B251A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b="1" dirty="0"/>
              <a:t>Expenditure 2020-21 £17,923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30510500398876345"/>
          <c:y val="0.18217919234468735"/>
          <c:w val="0.31166133066189317"/>
          <c:h val="0.50084316780248705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b="1" dirty="0"/>
              <a:t>Income 2020-21 £23,400</a:t>
            </a:r>
          </a:p>
        </c:rich>
      </c:tx>
      <c:layout>
        <c:manualLayout>
          <c:xMode val="edge"/>
          <c:yMode val="edge"/>
          <c:x val="0.35451173516650519"/>
          <c:y val="3.509483896640369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2021-22 Income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7243788276465441"/>
          <c:y val="0.11072637004711761"/>
          <c:w val="0.59956867891513566"/>
          <c:h val="0.72237190230739234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2021-22 Expenditure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876269348037202"/>
          <c:y val="0.14444997839125531"/>
          <c:w val="0.5480947425938193"/>
          <c:h val="0.70735356122653348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b="1" dirty="0"/>
              <a:t>2022-23</a:t>
            </a:r>
            <a:r>
              <a:rPr lang="en-GB" b="1" baseline="0" dirty="0"/>
              <a:t> Income £31,930</a:t>
            </a:r>
            <a:endParaRPr lang="en-GB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4499403356395922E-2"/>
          <c:y val="0.10938159756759"/>
          <c:w val="0.71967306707482925"/>
          <c:h val="0.77835264644722923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006-0A48-A7BB-B51352633AD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006-0A48-A7BB-B51352633AD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006-0A48-A7BB-B51352633AD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006-0A48-A7BB-B51352633ADC}"/>
              </c:ext>
            </c:extLst>
          </c:dPt>
          <c:cat>
            <c:strRef>
              <c:f>'Budget vs Actual'!$S$33:$S$36</c:f>
              <c:strCache>
                <c:ptCount val="4"/>
                <c:pt idx="0">
                  <c:v>Grants - BCC</c:v>
                </c:pt>
                <c:pt idx="1">
                  <c:v>Regional Finance</c:v>
                </c:pt>
                <c:pt idx="2">
                  <c:v>Grants - DFE</c:v>
                </c:pt>
                <c:pt idx="3">
                  <c:v>Misc</c:v>
                </c:pt>
              </c:strCache>
            </c:strRef>
          </c:cat>
          <c:val>
            <c:numRef>
              <c:f>'Budget vs Actual'!$T$33:$T$36</c:f>
              <c:numCache>
                <c:formatCode>General</c:formatCode>
                <c:ptCount val="4"/>
                <c:pt idx="0" formatCode="#,##0">
                  <c:v>12500</c:v>
                </c:pt>
                <c:pt idx="1">
                  <c:v>400</c:v>
                </c:pt>
                <c:pt idx="2" formatCode="#,##0">
                  <c:v>17500</c:v>
                </c:pt>
                <c:pt idx="3">
                  <c:v>1530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006-0A48-A7BB-B51352633A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98698328662824"/>
          <c:y val="0.91904525081136268"/>
          <c:w val="0.7406373688356398"/>
          <c:h val="4.594424608187298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CFB6B1-4194-5448-94A2-5C98EADDC46A}" type="datetimeFigureOut">
              <a:rPr lang="en-US" smtClean="0"/>
              <a:t>10/29/22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78C1AE-CA39-E842-B945-E9A566221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956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78C1AE-CA39-E842-B945-E9A5662211D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2765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78C1AE-CA39-E842-B945-E9A5662211D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4393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78C1AE-CA39-E842-B945-E9A5662211D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230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78C1AE-CA39-E842-B945-E9A5662211D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2424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78C1AE-CA39-E842-B945-E9A5662211D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5118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78C1AE-CA39-E842-B945-E9A5662211D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2236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78C1AE-CA39-E842-B945-E9A5662211D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1888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78C1AE-CA39-E842-B945-E9A5662211D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9870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78C1AE-CA39-E842-B945-E9A5662211D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20943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78C1AE-CA39-E842-B945-E9A5662211D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8509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78C1AE-CA39-E842-B945-E9A5662211D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0695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78C1AE-CA39-E842-B945-E9A5662211D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57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78C1AE-CA39-E842-B945-E9A5662211D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2408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78C1AE-CA39-E842-B945-E9A5662211D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1628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78C1AE-CA39-E842-B945-E9A5662211D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480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78C1AE-CA39-E842-B945-E9A5662211D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8040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78C1AE-CA39-E842-B945-E9A5662211D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243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78C1AE-CA39-E842-B945-E9A5662211D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58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31DC5-D04E-0342-8146-BEB5F0B6A2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718E0C-0605-9246-8A45-FF17E32AE5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1DD499-510C-344A-A444-D4602DBC6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B2BC3-70CF-4844-AC02-70CC8E25FC9F}" type="datetimeFigureOut">
              <a:rPr lang="en-US" smtClean="0"/>
              <a:t>10/29/22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282C7E-844D-9546-BE9C-D9F04F97F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32018A-44DA-E14B-9D7D-67C53BD0B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5DDAB-69A9-8441-A12F-51B59CE3B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941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39B0A-24C0-474E-B8C9-545F0FF16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C9B092-E736-254A-9215-86264C1B51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D34FC2-3608-D445-93A2-F0821C5D9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B2BC3-70CF-4844-AC02-70CC8E25FC9F}" type="datetimeFigureOut">
              <a:rPr lang="en-US" smtClean="0"/>
              <a:t>10/29/22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486002-92D6-A845-B4E5-FEBEAD886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2C441B-74AF-4042-95E1-FB9BCAD35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5DDAB-69A9-8441-A12F-51B59CE3B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823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0BB9E0-61CC-634B-9299-A4506536A5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506408-C01C-4C4E-AAA0-E988665912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389E07-EFBE-6149-BE9C-729600C16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B2BC3-70CF-4844-AC02-70CC8E25FC9F}" type="datetimeFigureOut">
              <a:rPr lang="en-US" smtClean="0"/>
              <a:t>10/29/22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E4C96F-8C8B-BE41-A69D-8A2967D4D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A9D2C9-86D4-0949-A86F-98844CAA7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5DDAB-69A9-8441-A12F-51B59CE3B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855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E4194-0C47-664C-8117-667635946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74013D-8892-7640-9A48-33EEBBB796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6F751C-AB90-7A4C-BF60-0ED975A05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B2BC3-70CF-4844-AC02-70CC8E25FC9F}" type="datetimeFigureOut">
              <a:rPr lang="en-US" smtClean="0"/>
              <a:t>10/29/22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BBB1FA-9F17-484D-ACE2-C4823AFC4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DBB3AE-8E51-1147-9650-E981A8F90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5DDAB-69A9-8441-A12F-51B59CE3B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912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2DD97-73DC-3C41-80FB-4BB070BC4F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1EF2EB-3AC2-C646-B1DC-6A41BB5622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5CF56C-6D74-DC46-B580-FC98D03CD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B2BC3-70CF-4844-AC02-70CC8E25FC9F}" type="datetimeFigureOut">
              <a:rPr lang="en-US" smtClean="0"/>
              <a:t>10/29/22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F35990-498E-4440-8977-AA8FD4382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5111E7-300A-334C-AD3A-3DA10D3DC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5DDAB-69A9-8441-A12F-51B59CE3B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862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C2B74-59B7-EF49-81FC-2A8274B97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2F0C19-6807-F149-8646-D3B681841D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BBA739-8A39-E941-A0E6-0D8678BACE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7C8AE4-9AF8-2C4C-94E1-051C0BA9C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B2BC3-70CF-4844-AC02-70CC8E25FC9F}" type="datetimeFigureOut">
              <a:rPr lang="en-US" smtClean="0"/>
              <a:t>10/29/22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223CFC-9B4F-7F4F-AD7B-EA0B43CDB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FA8FE7-C5E5-9344-B611-6EDC99E2E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5DDAB-69A9-8441-A12F-51B59CE3B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472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F37DF-9FF4-1249-B8AB-5C132B2B8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A0900B-EDA0-EF4C-AB0B-9FB958F592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7026AF-20A2-614E-806B-183F0A0F4B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F5CFAA-81AE-C744-9F4B-EFCB0C4A77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F70D2E-0AD2-474D-AEE7-7FE68D0FDE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F880F2-A820-2242-B735-9E2917EC4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B2BC3-70CF-4844-AC02-70CC8E25FC9F}" type="datetimeFigureOut">
              <a:rPr lang="en-US" smtClean="0"/>
              <a:t>10/29/22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094E67-BD54-6D41-87C8-BDBFCBE79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AB7930-725F-C742-944C-D39431CB7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5DDAB-69A9-8441-A12F-51B59CE3B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370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5AB23-EF06-8547-980D-8C8B201A0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4019B6-8D94-744C-BC9E-AD2D47C87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B2BC3-70CF-4844-AC02-70CC8E25FC9F}" type="datetimeFigureOut">
              <a:rPr lang="en-US" smtClean="0"/>
              <a:t>10/29/22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7FFEF0-9989-9B4D-8A82-876E86D16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7E4081-6566-D741-ABEF-EFE5AC7CF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5DDAB-69A9-8441-A12F-51B59CE3B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95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938391-115F-2348-BE16-CE63040E0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B2BC3-70CF-4844-AC02-70CC8E25FC9F}" type="datetimeFigureOut">
              <a:rPr lang="en-US" smtClean="0"/>
              <a:t>10/29/22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975F9F-B598-9E46-88C5-7684D68EA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B97CCF-C50E-574E-8EB0-2217FEC71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5DDAB-69A9-8441-A12F-51B59CE3B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977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35A47-40E5-EF43-875C-F94EE9A9B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4F7488-DEB4-5D48-B2FA-8A296E882E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F3ACCB-777C-044A-AAB3-5152C9864B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995099-F538-984F-90F8-091A49253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B2BC3-70CF-4844-AC02-70CC8E25FC9F}" type="datetimeFigureOut">
              <a:rPr lang="en-US" smtClean="0"/>
              <a:t>10/29/22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3A32AA-B07C-A347-BFC0-55743F78F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98AA7F-B791-9840-8208-34CDE3405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5DDAB-69A9-8441-A12F-51B59CE3B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604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9CA24-289B-E84C-8B1C-E79D9231F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3913B3-1398-8542-BC9C-CFBA8D2875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FA305A-A026-1947-9B75-8DB2B7CDA0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2DDEE5-84CE-A94E-93B5-BAADE888F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B2BC3-70CF-4844-AC02-70CC8E25FC9F}" type="datetimeFigureOut">
              <a:rPr lang="en-US" smtClean="0"/>
              <a:t>10/29/22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BCFFED-20D7-2640-8A07-C61EF61B8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D0835F-277F-A541-85DB-3BDA77F44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5DDAB-69A9-8441-A12F-51B59CE3B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152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071464-8908-D647-AB3A-18F687044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1FC1F5-263E-8644-BCEA-1D82D4B209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BA6472-2C46-DA47-B7D8-9A0464A643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B2BC3-70CF-4844-AC02-70CC8E25FC9F}" type="datetimeFigureOut">
              <a:rPr lang="en-US" smtClean="0"/>
              <a:t>10/29/22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00DFAA-F740-E34E-A413-C9B3D34EDD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9EFD73-538D-9542-8DA5-2B18A51BA7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5DDAB-69A9-8441-A12F-51B59CE3B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488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9.xml"/><Relationship Id="rId3" Type="http://schemas.openxmlformats.org/officeDocument/2006/relationships/image" Target="../media/image1.tiff"/><Relationship Id="rId7" Type="http://schemas.openxmlformats.org/officeDocument/2006/relationships/chart" Target="../charts/chart8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6" Type="http://schemas.openxmlformats.org/officeDocument/2006/relationships/chart" Target="../charts/chart7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Relationship Id="rId9" Type="http://schemas.openxmlformats.org/officeDocument/2006/relationships/chart" Target="../charts/char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7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AE9FC70-8A26-4CF2-8E04-EBDADB8B81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09CB703-C563-4F1F-BF28-83C06E978C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81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66BD93-43A4-8449-9BC1-E4F189FE5E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07000" y="583345"/>
            <a:ext cx="5833787" cy="2274155"/>
          </a:xfrm>
        </p:spPr>
        <p:txBody>
          <a:bodyPr anchor="b">
            <a:normAutofit/>
          </a:bodyPr>
          <a:lstStyle/>
          <a:p>
            <a:pPr algn="r"/>
            <a:r>
              <a:rPr lang="en-US" sz="5600" dirty="0">
                <a:solidFill>
                  <a:srgbClr val="FFFFFF"/>
                </a:solidFill>
              </a:rPr>
              <a:t>Annual General Meeting 2022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25F068-F720-DF4B-A8BB-41913D0F72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06999" y="3517302"/>
            <a:ext cx="5833787" cy="1811206"/>
          </a:xfrm>
        </p:spPr>
        <p:txBody>
          <a:bodyPr>
            <a:normAutofit/>
          </a:bodyPr>
          <a:lstStyle/>
          <a:p>
            <a:r>
              <a:rPr lang="en-US" sz="9600" dirty="0">
                <a:solidFill>
                  <a:srgbClr val="FFFFFF"/>
                </a:solidFill>
              </a:rPr>
              <a:t>WELCOME</a:t>
            </a:r>
          </a:p>
        </p:txBody>
      </p:sp>
      <p:sp>
        <p:nvSpPr>
          <p:cNvPr id="13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9041" y="2597379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56114" y="3503032"/>
            <a:ext cx="0" cy="334609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82FD7C69-8185-224A-A19C-2521085E5B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7583" y="2962530"/>
            <a:ext cx="3438949" cy="2920751"/>
          </a:xfrm>
          <a:prstGeom prst="rect">
            <a:avLst/>
          </a:prstGeom>
        </p:spPr>
      </p:pic>
      <p:sp>
        <p:nvSpPr>
          <p:cNvPr id="17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7821" y="2826674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9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9869" y="6109391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7077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34A5421-97A1-724D-8250-4D7D9FCB8A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61838" y="457200"/>
            <a:ext cx="1272746" cy="113682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EFA28A7-4D59-4849-807E-54F8DB6EF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PRIORITIES FOR 2022-23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(3)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F30EA69-3880-902E-0FDE-5C2E55EFDA55}"/>
              </a:ext>
            </a:extLst>
          </p:cNvPr>
          <p:cNvSpPr txBox="1"/>
          <p:nvPr/>
        </p:nvSpPr>
        <p:spPr>
          <a:xfrm>
            <a:off x="1076960" y="2052320"/>
            <a:ext cx="105156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 startAt="5"/>
            </a:pP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Growing our active base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3185" indent="457200"/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Aim - 	</a:t>
            </a:r>
            <a:r>
              <a:rPr lang="en-GB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increase our rep numbers and our active base to allow for succession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3185" indent="457200"/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Action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Establish the role of the Participation Officer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Use the PDGs; training; and outreach events specifically as market places for reps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Regular meetings with wider reps to draw them into strategic planning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Amend the engagement workload allowing for the appointment of new Officers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2885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34A5421-97A1-724D-8250-4D7D9FCB8A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61838" y="457200"/>
            <a:ext cx="1272746" cy="113682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EFA28A7-4D59-4849-807E-54F8DB6EF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FINANCES 2022-23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B58405EC-A61D-874E-B8FE-52E8D86C24D0}"/>
              </a:ext>
            </a:extLst>
          </p:cNvPr>
          <p:cNvGraphicFramePr>
            <a:graphicFrameLocks/>
          </p:cNvGraphicFramePr>
          <p:nvPr/>
        </p:nvGraphicFramePr>
        <p:xfrm>
          <a:off x="5826210" y="2273642"/>
          <a:ext cx="5381367" cy="33486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3886B645-96DE-5141-8292-E919AAE73F80}"/>
              </a:ext>
            </a:extLst>
          </p:cNvPr>
          <p:cNvGraphicFramePr>
            <a:graphicFrameLocks/>
          </p:cNvGraphicFramePr>
          <p:nvPr/>
        </p:nvGraphicFramePr>
        <p:xfrm>
          <a:off x="1198604" y="2483708"/>
          <a:ext cx="4287796" cy="2940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D447BD5F-83E4-8543-92FF-BC7E1746ECD2}"/>
              </a:ext>
            </a:extLst>
          </p:cNvPr>
          <p:cNvGraphicFramePr>
            <a:graphicFrameLocks/>
          </p:cNvGraphicFramePr>
          <p:nvPr/>
        </p:nvGraphicFramePr>
        <p:xfrm>
          <a:off x="984423" y="2057400"/>
          <a:ext cx="4572000" cy="3794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EE5E050B-601A-A0B3-C449-A55DC96A35A8}"/>
              </a:ext>
            </a:extLst>
          </p:cNvPr>
          <p:cNvGraphicFramePr>
            <a:graphicFrameLocks/>
          </p:cNvGraphicFramePr>
          <p:nvPr/>
        </p:nvGraphicFramePr>
        <p:xfrm>
          <a:off x="6096000" y="2057399"/>
          <a:ext cx="4897396" cy="3794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7B925905-E597-0BE1-B045-2ED73D51EA2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6708356"/>
              </p:ext>
            </p:extLst>
          </p:nvPr>
        </p:nvGraphicFramePr>
        <p:xfrm>
          <a:off x="1128580" y="1690688"/>
          <a:ext cx="4897396" cy="4528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04631EBD-D77F-673F-6A2F-2D9D8E94615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4737571"/>
              </p:ext>
            </p:extLst>
          </p:nvPr>
        </p:nvGraphicFramePr>
        <p:xfrm>
          <a:off x="6946614" y="1782763"/>
          <a:ext cx="4530750" cy="44361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  <p:extLst>
      <p:ext uri="{BB962C8B-B14F-4D97-AF65-F5344CB8AC3E}">
        <p14:creationId xmlns:p14="http://schemas.microsoft.com/office/powerpoint/2010/main" val="5433930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34A5421-97A1-724D-8250-4D7D9FCB8A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61838" y="457200"/>
            <a:ext cx="1272746" cy="113682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EFA28A7-4D59-4849-807E-54F8DB6EF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KEY ROLES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588913B-B8A3-0E43-9FFE-988619555E36}"/>
              </a:ext>
            </a:extLst>
          </p:cNvPr>
          <p:cNvSpPr/>
          <p:nvPr/>
        </p:nvSpPr>
        <p:spPr>
          <a:xfrm>
            <a:off x="1025610" y="1901626"/>
            <a:ext cx="848909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Trustees (voluntary) [VACANCIES]</a:t>
            </a:r>
            <a:endParaRPr lang="en-GB" dirty="0"/>
          </a:p>
          <a:p>
            <a:r>
              <a:rPr lang="en-US" dirty="0"/>
              <a:t>Act in accordance with the Memorandum &amp; Articles of Association to ensure the efficient operation of the Charity including presenting an Annual Report &amp; Financial Statement to members</a:t>
            </a:r>
          </a:p>
          <a:p>
            <a:endParaRPr lang="en-GB" dirty="0"/>
          </a:p>
          <a:p>
            <a:r>
              <a:rPr lang="en-US" b="1" dirty="0"/>
              <a:t>Steering Group Members* (voluntary with expenses) [VACANCIES]</a:t>
            </a:r>
            <a:endParaRPr lang="en-GB" dirty="0"/>
          </a:p>
          <a:p>
            <a:r>
              <a:rPr lang="en-US" dirty="0"/>
              <a:t>On behalf of the Trustees, meet together to ensure that FACT Bucks</a:t>
            </a:r>
            <a:r>
              <a:rPr lang="en-GB" dirty="0"/>
              <a:t> h</a:t>
            </a:r>
            <a:r>
              <a:rPr lang="en-US" dirty="0"/>
              <a:t>as an overall direction and plan for development</a:t>
            </a:r>
          </a:p>
          <a:p>
            <a:endParaRPr lang="en-US" dirty="0"/>
          </a:p>
          <a:p>
            <a:r>
              <a:rPr lang="en-US" b="1" dirty="0"/>
              <a:t>Parent Representative (allowance for time spent) [ALWAYS VACANCIES]</a:t>
            </a:r>
            <a:endParaRPr lang="en-GB" dirty="0"/>
          </a:p>
          <a:p>
            <a:pPr lvl="0"/>
            <a:r>
              <a:rPr lang="en-US" dirty="0"/>
              <a:t>Attend meetings relating to specific workstream/area as agreed with Steering Group</a:t>
            </a:r>
            <a:endParaRPr lang="en-GB" dirty="0"/>
          </a:p>
          <a:p>
            <a:pPr lvl="0"/>
            <a:r>
              <a:rPr lang="en-US" dirty="0"/>
              <a:t>Represent all parent </a:t>
            </a:r>
            <a:r>
              <a:rPr lang="en-US" dirty="0" err="1"/>
              <a:t>carers</a:t>
            </a:r>
            <a:r>
              <a:rPr lang="en-US" dirty="0"/>
              <a:t> and all disabilities</a:t>
            </a:r>
            <a:endParaRPr lang="en-GB" dirty="0"/>
          </a:p>
          <a:p>
            <a:pPr lvl="0"/>
            <a:r>
              <a:rPr lang="en-US" dirty="0"/>
              <a:t>Engage pragmatically to enable the development of coproduction whenever possible</a:t>
            </a:r>
            <a:r>
              <a:rPr lang="en-GB" dirty="0"/>
              <a:t>. </a:t>
            </a:r>
          </a:p>
          <a:p>
            <a:pPr lvl="0"/>
            <a:r>
              <a:rPr lang="en-US" dirty="0"/>
              <a:t>Provide regular feedback on discussions and areas of concern to the Steering Group</a:t>
            </a:r>
            <a:endParaRPr lang="en-GB" dirty="0"/>
          </a:p>
          <a:p>
            <a:endParaRPr lang="en-GB" dirty="0"/>
          </a:p>
          <a:p>
            <a:endParaRPr lang="en-US" b="1" dirty="0"/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7547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34A5421-97A1-724D-8250-4D7D9FCB8A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61838" y="457200"/>
            <a:ext cx="1272746" cy="113682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EFA28A7-4D59-4849-807E-54F8DB6EF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KEY ROLES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(3)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588913B-B8A3-0E43-9FFE-988619555E36}"/>
              </a:ext>
            </a:extLst>
          </p:cNvPr>
          <p:cNvSpPr/>
          <p:nvPr/>
        </p:nvSpPr>
        <p:spPr>
          <a:xfrm>
            <a:off x="1037966" y="1691561"/>
            <a:ext cx="10315833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Participation Officer* (allowance of 28 hours per month) VACANT</a:t>
            </a:r>
            <a:endParaRPr lang="en-GB" dirty="0"/>
          </a:p>
          <a:p>
            <a:pPr lvl="0"/>
            <a:r>
              <a:rPr lang="en-US" dirty="0"/>
              <a:t>Raise awareness of FACT Bucks and its work</a:t>
            </a:r>
            <a:endParaRPr lang="en-GB" dirty="0"/>
          </a:p>
          <a:p>
            <a:pPr lvl="0"/>
            <a:r>
              <a:rPr lang="en-US" dirty="0"/>
              <a:t>Keep in contact with members in order to update database records and to determine availability for tasks.</a:t>
            </a:r>
            <a:endParaRPr lang="en-GB" dirty="0"/>
          </a:p>
          <a:p>
            <a:pPr lvl="0"/>
            <a:r>
              <a:rPr lang="en-US" dirty="0"/>
              <a:t>Contact new members by phone, to complete database information and ascertain interest in becoming a representative.</a:t>
            </a:r>
            <a:endParaRPr lang="en-GB" dirty="0"/>
          </a:p>
          <a:p>
            <a:pPr lvl="0"/>
            <a:r>
              <a:rPr lang="en-US" dirty="0"/>
              <a:t>Convene half termly ‘Coffee Morning’ gatherings in person and online to promote the work of FACT Bucks and encourage new members</a:t>
            </a:r>
            <a:endParaRPr lang="en-GB" dirty="0"/>
          </a:p>
          <a:p>
            <a:pPr lvl="0"/>
            <a:r>
              <a:rPr lang="en-US" dirty="0"/>
              <a:t>Develop the social media profile of FACT Bucks</a:t>
            </a:r>
            <a:endParaRPr lang="en-GB" dirty="0"/>
          </a:p>
          <a:p>
            <a:pPr lvl="0"/>
            <a:r>
              <a:rPr lang="en-US" dirty="0"/>
              <a:t>Create and maintain links with parent support groups to provide a flow of information and to increase membership</a:t>
            </a:r>
          </a:p>
          <a:p>
            <a:pPr lvl="0"/>
            <a:endParaRPr lang="en-GB" dirty="0"/>
          </a:p>
          <a:p>
            <a:r>
              <a:rPr lang="en-US" b="1" dirty="0"/>
              <a:t>Service Lead [Therapies [VACANT], CAMHS [VACANT], Short Breaks, Transport] (allowance for time spent)</a:t>
            </a:r>
            <a:endParaRPr lang="en-GB" dirty="0"/>
          </a:p>
          <a:p>
            <a:pPr lvl="0"/>
            <a:r>
              <a:rPr lang="en-US" dirty="0"/>
              <a:t>Represent FACT Bucks in all discussions relating to the specified service</a:t>
            </a:r>
            <a:endParaRPr lang="en-GB" dirty="0"/>
          </a:p>
          <a:p>
            <a:pPr lvl="0"/>
            <a:r>
              <a:rPr lang="en-US" dirty="0"/>
              <a:t>Ensure that a Parent Dialogue Group occurs termly for the service and attend it</a:t>
            </a:r>
            <a:endParaRPr lang="en-GB" dirty="0"/>
          </a:p>
          <a:p>
            <a:pPr lvl="0"/>
            <a:r>
              <a:rPr lang="en-US" dirty="0"/>
              <a:t>Attend Stakeholder and Monitoring meetings relating to the service as agreed by the Steering Group</a:t>
            </a:r>
            <a:endParaRPr lang="en-GB" dirty="0"/>
          </a:p>
          <a:p>
            <a:pPr lvl="0"/>
            <a:r>
              <a:rPr lang="en-US" dirty="0"/>
              <a:t>Be active in any strategic and/or recommissioning discussion </a:t>
            </a:r>
            <a:endParaRPr lang="en-GB" dirty="0"/>
          </a:p>
          <a:p>
            <a:pPr lvl="0"/>
            <a:r>
              <a:rPr lang="en-US" dirty="0"/>
              <a:t>Provide regular feedback to the Steering Group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0482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AE9FC70-8A26-4CF2-8E04-EBDADB8B81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09CB703-C563-4F1F-BF28-83C06E978C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81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66BD93-43A4-8449-9BC1-E4F189FE5E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07000" y="583345"/>
            <a:ext cx="5833787" cy="2274155"/>
          </a:xfrm>
        </p:spPr>
        <p:txBody>
          <a:bodyPr anchor="b">
            <a:normAutofit/>
          </a:bodyPr>
          <a:lstStyle/>
          <a:p>
            <a:pPr algn="r"/>
            <a:r>
              <a:rPr lang="en-US" sz="5600" dirty="0">
                <a:solidFill>
                  <a:srgbClr val="FFFFFF"/>
                </a:solidFill>
              </a:rPr>
              <a:t>Annual General Meeting 2022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25F068-F720-DF4B-A8BB-41913D0F72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06999" y="3517302"/>
            <a:ext cx="5833787" cy="1811206"/>
          </a:xfrm>
        </p:spPr>
        <p:txBody>
          <a:bodyPr>
            <a:normAutofit/>
          </a:bodyPr>
          <a:lstStyle/>
          <a:p>
            <a:r>
              <a:rPr lang="en-US" sz="9600" dirty="0">
                <a:solidFill>
                  <a:srgbClr val="FFFFFF"/>
                </a:solidFill>
              </a:rPr>
              <a:t>THANKS</a:t>
            </a:r>
          </a:p>
        </p:txBody>
      </p:sp>
      <p:sp>
        <p:nvSpPr>
          <p:cNvPr id="13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9041" y="2597379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56114" y="3503032"/>
            <a:ext cx="0" cy="334609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82FD7C69-8185-224A-A19C-2521085E5B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7583" y="2962530"/>
            <a:ext cx="3438949" cy="2920751"/>
          </a:xfrm>
          <a:prstGeom prst="rect">
            <a:avLst/>
          </a:prstGeom>
        </p:spPr>
      </p:pic>
      <p:sp>
        <p:nvSpPr>
          <p:cNvPr id="17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7821" y="2826674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9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9869" y="6109391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99452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AE9FC70-8A26-4CF2-8E04-EBDADB8B81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09CB703-C563-4F1F-BF28-83C06E978C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81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66BD93-43A4-8449-9BC1-E4F189FE5E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07000" y="583345"/>
            <a:ext cx="5833787" cy="2274155"/>
          </a:xfrm>
        </p:spPr>
        <p:txBody>
          <a:bodyPr anchor="b">
            <a:normAutofit/>
          </a:bodyPr>
          <a:lstStyle/>
          <a:p>
            <a:pPr algn="r"/>
            <a:r>
              <a:rPr lang="en-US" sz="5600" dirty="0">
                <a:solidFill>
                  <a:srgbClr val="FFFFFF"/>
                </a:solidFill>
              </a:rPr>
              <a:t>Annual General Meeting 2022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25F068-F720-DF4B-A8BB-41913D0F72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06999" y="3517302"/>
            <a:ext cx="5833787" cy="1811206"/>
          </a:xfrm>
        </p:spPr>
        <p:txBody>
          <a:bodyPr>
            <a:normAutofit/>
          </a:bodyPr>
          <a:lstStyle/>
          <a:p>
            <a:r>
              <a:rPr lang="en-US" sz="9600" dirty="0">
                <a:solidFill>
                  <a:srgbClr val="FFFFFF"/>
                </a:solidFill>
              </a:rPr>
              <a:t>Questions</a:t>
            </a:r>
          </a:p>
        </p:txBody>
      </p:sp>
      <p:sp>
        <p:nvSpPr>
          <p:cNvPr id="13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9041" y="2597379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56114" y="3503032"/>
            <a:ext cx="0" cy="334609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82FD7C69-8185-224A-A19C-2521085E5B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7583" y="2962530"/>
            <a:ext cx="3438949" cy="2920751"/>
          </a:xfrm>
          <a:prstGeom prst="rect">
            <a:avLst/>
          </a:prstGeom>
        </p:spPr>
      </p:pic>
      <p:sp>
        <p:nvSpPr>
          <p:cNvPr id="17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7821" y="2826674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9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9869" y="6109391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8195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34A5421-97A1-724D-8250-4D7D9FCB8A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61838" y="457200"/>
            <a:ext cx="1272746" cy="113682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EFA28A7-4D59-4849-807E-54F8DB6EF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RESOLUTIONS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617112-8D60-7947-B41F-8A5DD01AFFC3}"/>
              </a:ext>
            </a:extLst>
          </p:cNvPr>
          <p:cNvSpPr txBox="1"/>
          <p:nvPr/>
        </p:nvSpPr>
        <p:spPr>
          <a:xfrm>
            <a:off x="1114097" y="2385848"/>
            <a:ext cx="962747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Adopt the Annual Report &amp; Financial Statements 2021-22</a:t>
            </a:r>
          </a:p>
          <a:p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Election of Trustees</a:t>
            </a:r>
          </a:p>
        </p:txBody>
      </p:sp>
    </p:spTree>
    <p:extLst>
      <p:ext uri="{BB962C8B-B14F-4D97-AF65-F5344CB8AC3E}">
        <p14:creationId xmlns:p14="http://schemas.microsoft.com/office/powerpoint/2010/main" val="31299447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34A5421-97A1-724D-8250-4D7D9FCB8A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61838" y="457200"/>
            <a:ext cx="1272746" cy="113682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EFA28A7-4D59-4849-807E-54F8DB6EF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GUEST SPEAKER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73FA11F-E700-2141-92AF-82F9D78CD88D}"/>
              </a:ext>
            </a:extLst>
          </p:cNvPr>
          <p:cNvSpPr/>
          <p:nvPr/>
        </p:nvSpPr>
        <p:spPr>
          <a:xfrm>
            <a:off x="1779373" y="2536453"/>
            <a:ext cx="979890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SIMON JAMES</a:t>
            </a:r>
          </a:p>
          <a:p>
            <a:endParaRPr lang="en-GB" sz="44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GB" sz="2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SERVICE DIRECTOR FOR EDUCATION, BUCKINGHAMSHIRE COUNCIL</a:t>
            </a:r>
          </a:p>
        </p:txBody>
      </p:sp>
    </p:spTree>
    <p:extLst>
      <p:ext uri="{BB962C8B-B14F-4D97-AF65-F5344CB8AC3E}">
        <p14:creationId xmlns:p14="http://schemas.microsoft.com/office/powerpoint/2010/main" val="24068776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AE9FC70-8A26-4CF2-8E04-EBDADB8B81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09CB703-C563-4F1F-BF28-83C06E978C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81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66BD93-43A4-8449-9BC1-E4F189FE5E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07000" y="583345"/>
            <a:ext cx="5833787" cy="2274155"/>
          </a:xfrm>
        </p:spPr>
        <p:txBody>
          <a:bodyPr anchor="b">
            <a:normAutofit/>
          </a:bodyPr>
          <a:lstStyle/>
          <a:p>
            <a:pPr algn="r"/>
            <a:r>
              <a:rPr lang="en-US" sz="5600" dirty="0">
                <a:solidFill>
                  <a:srgbClr val="FFFFFF"/>
                </a:solidFill>
              </a:rPr>
              <a:t>Annual General Meeting 2022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25F068-F720-DF4B-A8BB-41913D0F72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06999" y="3517302"/>
            <a:ext cx="5833787" cy="1811206"/>
          </a:xfrm>
        </p:spPr>
        <p:txBody>
          <a:bodyPr>
            <a:normAutofit/>
          </a:bodyPr>
          <a:lstStyle/>
          <a:p>
            <a:r>
              <a:rPr lang="en-US" sz="9600" dirty="0">
                <a:solidFill>
                  <a:srgbClr val="FFFFFF"/>
                </a:solidFill>
              </a:rPr>
              <a:t>Questions</a:t>
            </a:r>
          </a:p>
        </p:txBody>
      </p:sp>
      <p:sp>
        <p:nvSpPr>
          <p:cNvPr id="13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9041" y="2597379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56114" y="3503032"/>
            <a:ext cx="0" cy="334609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82FD7C69-8185-224A-A19C-2521085E5B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7583" y="2962530"/>
            <a:ext cx="3438949" cy="2920751"/>
          </a:xfrm>
          <a:prstGeom prst="rect">
            <a:avLst/>
          </a:prstGeom>
        </p:spPr>
      </p:pic>
      <p:sp>
        <p:nvSpPr>
          <p:cNvPr id="17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7821" y="2826674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9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9869" y="6109391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945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34A5421-97A1-724D-8250-4D7D9FCB8A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61838" y="457200"/>
            <a:ext cx="1272746" cy="113682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EFA28A7-4D59-4849-807E-54F8DB6EF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A10E0F5-F546-9542-A60A-4D4E21A84984}"/>
              </a:ext>
            </a:extLst>
          </p:cNvPr>
          <p:cNvSpPr/>
          <p:nvPr/>
        </p:nvSpPr>
        <p:spPr>
          <a:xfrm>
            <a:off x="1051034" y="2131551"/>
            <a:ext cx="6968359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latin typeface="Arial Black" panose="020B0604020202020204" pitchFamily="34" charset="0"/>
                <a:ea typeface="Times New Roman" panose="02020603050405020304" pitchFamily="18" charset="0"/>
              </a:rPr>
              <a:t>1.  Apologies for Absence</a:t>
            </a:r>
            <a:r>
              <a:rPr lang="en-GB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b="1" dirty="0">
                <a:latin typeface="Arial Black" panose="020B0604020202020204" pitchFamily="34" charset="0"/>
                <a:ea typeface="Times New Roman" panose="02020603050405020304" pitchFamily="18" charset="0"/>
              </a:rPr>
              <a:t>2.  Report of the Steering Group</a:t>
            </a:r>
            <a:r>
              <a:rPr lang="en-GB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b="1" dirty="0">
                <a:latin typeface="Arial Black" panose="020B0604020202020204" pitchFamily="34" charset="0"/>
                <a:ea typeface="Times New Roman" panose="02020603050405020304" pitchFamily="18" charset="0"/>
              </a:rPr>
              <a:t>3.  Annual Report and Financial Statements</a:t>
            </a:r>
          </a:p>
          <a:p>
            <a:r>
              <a:rPr lang="en-GB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b="1" dirty="0">
                <a:latin typeface="Arial Black" panose="020B0604020202020204" pitchFamily="34" charset="0"/>
                <a:ea typeface="Times New Roman" panose="02020603050405020304" pitchFamily="18" charset="0"/>
              </a:rPr>
              <a:t>4.  Election of Trustees</a:t>
            </a:r>
            <a:r>
              <a:rPr lang="en-GB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b="1" dirty="0">
                <a:latin typeface="Arial Black" panose="020B0604020202020204" pitchFamily="34" charset="0"/>
                <a:ea typeface="Times New Roman" panose="02020603050405020304" pitchFamily="18" charset="0"/>
              </a:rPr>
              <a:t>5.  Questions</a:t>
            </a:r>
          </a:p>
          <a:p>
            <a:endParaRPr lang="en-GB" b="1" dirty="0">
              <a:latin typeface="Arial Black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GB" b="1" dirty="0">
                <a:latin typeface="Arial Black" panose="020B0604020202020204" pitchFamily="34" charset="0"/>
                <a:ea typeface="Times New Roman" panose="02020603050405020304" pitchFamily="18" charset="0"/>
              </a:rPr>
              <a:t>Then Simon James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0563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34A5421-97A1-724D-8250-4D7D9FCB8A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61838" y="457200"/>
            <a:ext cx="1272746" cy="113682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EFA28A7-4D59-4849-807E-54F8DB6EF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HIGHLIGHTS FROM 2021-22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340C7EB-7781-BA42-9371-44E1CC6EC3BD}"/>
              </a:ext>
            </a:extLst>
          </p:cNvPr>
          <p:cNvSpPr/>
          <p:nvPr/>
        </p:nvSpPr>
        <p:spPr>
          <a:xfrm>
            <a:off x="1051034" y="2131551"/>
            <a:ext cx="9674631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latin typeface="Arial Black" panose="020B0604020202020204" pitchFamily="34" charset="0"/>
                <a:ea typeface="Times New Roman" panose="02020603050405020304" pitchFamily="18" charset="0"/>
              </a:rPr>
              <a:t>1.	Sufficiency of Place Strategy</a:t>
            </a:r>
            <a:r>
              <a:rPr lang="en-GB" sz="3600" b="1" dirty="0">
                <a:latin typeface="Arial Black" panose="020B0604020202020204" pitchFamily="34" charset="0"/>
                <a:ea typeface="Times New Roman" panose="02020603050405020304" pitchFamily="18" charset="0"/>
              </a:rPr>
              <a:t>	</a:t>
            </a:r>
            <a:endParaRPr lang="en-GB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2400" b="1" dirty="0">
                <a:latin typeface="Arial Black" panose="020B0604020202020204" pitchFamily="34" charset="0"/>
                <a:ea typeface="Times New Roman" panose="02020603050405020304" pitchFamily="18" charset="0"/>
              </a:rPr>
              <a:t>2.  	Increased funding for SENDIAS</a:t>
            </a:r>
          </a:p>
          <a:p>
            <a:r>
              <a:rPr lang="en-GB" sz="2400" b="1" dirty="0">
                <a:latin typeface="Arial Black" panose="020B0604020202020204" pitchFamily="34" charset="0"/>
                <a:ea typeface="Times New Roman" panose="02020603050405020304" pitchFamily="18" charset="0"/>
              </a:rPr>
              <a:t>	</a:t>
            </a:r>
            <a:endParaRPr lang="en-GB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2400" b="1" dirty="0">
                <a:latin typeface="Arial Black" panose="020B0604020202020204" pitchFamily="34" charset="0"/>
                <a:ea typeface="Times New Roman" panose="02020603050405020304" pitchFamily="18" charset="0"/>
              </a:rPr>
              <a:t>3.  	Webinars – EHCPs; SEN Support; Health; Money</a:t>
            </a:r>
            <a:endParaRPr lang="en-GB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2400" b="1" dirty="0">
                <a:latin typeface="Arial Black" panose="020B0604020202020204" pitchFamily="34" charset="0"/>
                <a:ea typeface="Times New Roman" panose="02020603050405020304" pitchFamily="18" charset="0"/>
              </a:rPr>
              <a:t>4.  	SEND Improvement – </a:t>
            </a:r>
            <a:r>
              <a:rPr lang="en-GB" sz="2400" b="1" dirty="0" err="1">
                <a:latin typeface="Arial Black" panose="020B0604020202020204" pitchFamily="34" charset="0"/>
                <a:ea typeface="Times New Roman" panose="02020603050405020304" pitchFamily="18" charset="0"/>
              </a:rPr>
              <a:t>PfA</a:t>
            </a:r>
            <a:r>
              <a:rPr lang="en-GB" sz="2400" b="1" dirty="0">
                <a:latin typeface="Arial Black" panose="020B0604020202020204" pitchFamily="34" charset="0"/>
                <a:ea typeface="Times New Roman" panose="02020603050405020304" pitchFamily="18" charset="0"/>
              </a:rPr>
              <a:t>; Quality; SEN Support</a:t>
            </a:r>
          </a:p>
          <a:p>
            <a:endParaRPr lang="en-GB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2400" b="1" dirty="0">
                <a:latin typeface="Arial Black" panose="020B0604020202020204" pitchFamily="34" charset="0"/>
                <a:ea typeface="Times New Roman" panose="02020603050405020304" pitchFamily="18" charset="0"/>
              </a:rPr>
              <a:t>5.	OFSTED/CQC Inspection</a:t>
            </a:r>
            <a:endParaRPr lang="en-GB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7047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34A5421-97A1-724D-8250-4D7D9FCB8A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61838" y="457200"/>
            <a:ext cx="1272746" cy="113682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EFA28A7-4D59-4849-807E-54F8DB6EF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PRIORITIES FOR 2021-22 Review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A8ED851-F32C-FF44-8DD3-2C06B61F1E0A}"/>
              </a:ext>
            </a:extLst>
          </p:cNvPr>
          <p:cNvSpPr/>
          <p:nvPr/>
        </p:nvSpPr>
        <p:spPr>
          <a:xfrm>
            <a:off x="1157416" y="1698454"/>
            <a:ext cx="987716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GB" sz="1400" b="1" dirty="0"/>
              <a:t>1	</a:t>
            </a:r>
            <a:r>
              <a:rPr lang="en-GB" sz="1600" b="1" dirty="0"/>
              <a:t>Getting our message across</a:t>
            </a:r>
            <a:endParaRPr lang="en-GB" sz="1600" dirty="0"/>
          </a:p>
          <a:p>
            <a:r>
              <a:rPr lang="en-GB" sz="1600" dirty="0"/>
              <a:t>Aims - </a:t>
            </a:r>
            <a:r>
              <a:rPr lang="en-GB" sz="1600" i="1" dirty="0"/>
              <a:t>To ensure that our activities are visible </a:t>
            </a:r>
            <a:endParaRPr lang="en-GB" sz="1600" dirty="0"/>
          </a:p>
          <a:p>
            <a:r>
              <a:rPr lang="en-GB" sz="1600" dirty="0"/>
              <a:t>Action	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dirty="0"/>
              <a:t>Develop cross Facebook engagement to draw members to our Group  </a:t>
            </a:r>
            <a:r>
              <a:rPr lang="en-GB" sz="1600" dirty="0">
                <a:solidFill>
                  <a:srgbClr val="FFC000"/>
                </a:solidFill>
              </a:rPr>
              <a:t>IN PART [As part of the inspection task]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dirty="0"/>
              <a:t>Ensure that we have content that makes membership of Facebook group and also visits to website attractive. </a:t>
            </a:r>
            <a:r>
              <a:rPr lang="en-GB" sz="1600" dirty="0">
                <a:solidFill>
                  <a:srgbClr val="FFC000"/>
                </a:solidFill>
              </a:rPr>
              <a:t>IN PART [We have signposted all engagement events and some info from other sources]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dirty="0"/>
              <a:t>Engage with the termly SEND Newsletter   </a:t>
            </a:r>
            <a:r>
              <a:rPr lang="en-GB" sz="1600" dirty="0">
                <a:solidFill>
                  <a:srgbClr val="00B050"/>
                </a:solidFill>
              </a:rPr>
              <a:t>COMPLETE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dirty="0"/>
              <a:t>Extend our regular updates to members via Mail Chimp   </a:t>
            </a:r>
            <a:r>
              <a:rPr lang="en-GB" sz="1600" dirty="0">
                <a:solidFill>
                  <a:srgbClr val="00B050"/>
                </a:solidFill>
              </a:rPr>
              <a:t>COMPLETE</a:t>
            </a:r>
          </a:p>
          <a:p>
            <a:r>
              <a:rPr lang="en-GB" sz="1600" b="1" dirty="0"/>
              <a:t> </a:t>
            </a:r>
            <a:endParaRPr lang="en-GB" sz="1600" dirty="0"/>
          </a:p>
          <a:p>
            <a:r>
              <a:rPr lang="en-GB" sz="1600" b="1" dirty="0"/>
              <a:t>2. 	Keeping ourselves updated</a:t>
            </a:r>
            <a:endParaRPr lang="en-GB" sz="1600" dirty="0"/>
          </a:p>
          <a:p>
            <a:r>
              <a:rPr lang="en-GB" sz="1600" dirty="0"/>
              <a:t>Aim – To keep updated on local and national concerns </a:t>
            </a:r>
          </a:p>
          <a:p>
            <a:r>
              <a:rPr lang="en-GB" sz="1600" dirty="0"/>
              <a:t>Action	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dirty="0"/>
              <a:t>Encourage the Council/CCGs to utilise PDGs and specific feedback events. </a:t>
            </a:r>
            <a:r>
              <a:rPr lang="en-GB" sz="1600" dirty="0">
                <a:solidFill>
                  <a:srgbClr val="FFC000"/>
                </a:solidFill>
              </a:rPr>
              <a:t>IN PART [PDGs have a common format but the feedback loop is not yet productive]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dirty="0"/>
              <a:t>Monitor the social media of support groups. </a:t>
            </a:r>
            <a:r>
              <a:rPr lang="en-GB" sz="1600" dirty="0">
                <a:solidFill>
                  <a:srgbClr val="FFC000"/>
                </a:solidFill>
              </a:rPr>
              <a:t>IN PART [how to use this info/respond to it positively is the next question]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dirty="0"/>
              <a:t>Attend events and meetings where parents are already present. </a:t>
            </a:r>
            <a:r>
              <a:rPr lang="en-GB" sz="1600" dirty="0">
                <a:solidFill>
                  <a:srgbClr val="FF0000"/>
                </a:solidFill>
              </a:rPr>
              <a:t>COVID CASUALTY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dirty="0"/>
              <a:t>Hold a specific engagement event each term. </a:t>
            </a:r>
            <a:r>
              <a:rPr lang="en-GB" sz="1600" dirty="0">
                <a:solidFill>
                  <a:srgbClr val="FF0000"/>
                </a:solidFill>
              </a:rPr>
              <a:t>COVID CASUALTY</a:t>
            </a:r>
          </a:p>
          <a:p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58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34A5421-97A1-724D-8250-4D7D9FCB8A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61838" y="457200"/>
            <a:ext cx="1272746" cy="113682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EFA28A7-4D59-4849-807E-54F8DB6EF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PRIORITIES FOR 2021-22 Review</a:t>
            </a:r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A8ED851-F32C-FF44-8DD3-2C06B61F1E0A}"/>
              </a:ext>
            </a:extLst>
          </p:cNvPr>
          <p:cNvSpPr/>
          <p:nvPr/>
        </p:nvSpPr>
        <p:spPr>
          <a:xfrm>
            <a:off x="1158240" y="1680700"/>
            <a:ext cx="9876344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/>
              <a:t>3.	Making our voice heard</a:t>
            </a:r>
            <a:endParaRPr lang="en-GB" sz="1600" dirty="0"/>
          </a:p>
          <a:p>
            <a:r>
              <a:rPr lang="en-GB" sz="1600" dirty="0"/>
              <a:t>Aim - 	The voice of parents and carers is sought after and listened to in Children’s Partnership; Integrated SEND; SEND Improvement and </a:t>
            </a:r>
            <a:r>
              <a:rPr lang="en-GB" sz="1600" dirty="0" err="1"/>
              <a:t>PfA</a:t>
            </a:r>
            <a:r>
              <a:rPr lang="en-GB" sz="1600" dirty="0"/>
              <a:t> Boards</a:t>
            </a:r>
          </a:p>
          <a:p>
            <a:r>
              <a:rPr lang="en-GB" sz="1600" dirty="0"/>
              <a:t>Action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dirty="0"/>
              <a:t>Coproduce the Sufficiency of Place strategy. </a:t>
            </a:r>
            <a:r>
              <a:rPr lang="en-GB" sz="1600" dirty="0">
                <a:solidFill>
                  <a:srgbClr val="00B050"/>
                </a:solidFill>
              </a:rPr>
              <a:t>COMPLETE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dirty="0"/>
              <a:t>Agree and promote Co-Production Charter and Pledge</a:t>
            </a:r>
            <a:r>
              <a:rPr lang="en-GB" sz="1600" dirty="0">
                <a:solidFill>
                  <a:srgbClr val="FFC000"/>
                </a:solidFill>
              </a:rPr>
              <a:t>. IN PART [ Drafted and signed but promotion outstanding]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dirty="0"/>
              <a:t>Engage with the emerging ICS developments to ensure that local voice is not lost. </a:t>
            </a:r>
            <a:r>
              <a:rPr lang="en-GB" sz="1600" dirty="0">
                <a:solidFill>
                  <a:srgbClr val="00B050"/>
                </a:solidFill>
              </a:rPr>
              <a:t>COMPLETE</a:t>
            </a:r>
            <a:endParaRPr lang="en-GB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dirty="0"/>
              <a:t>Ensure a DCO is appointed and that DCO/DSCO better engaged with us. </a:t>
            </a:r>
            <a:r>
              <a:rPr lang="en-GB" sz="1600" dirty="0">
                <a:solidFill>
                  <a:srgbClr val="00B050"/>
                </a:solidFill>
              </a:rPr>
              <a:t>COMPLETE</a:t>
            </a:r>
          </a:p>
          <a:p>
            <a:r>
              <a:rPr lang="en-GB" sz="1600" dirty="0"/>
              <a:t> </a:t>
            </a:r>
          </a:p>
          <a:p>
            <a:r>
              <a:rPr lang="en-GB" sz="1600" b="1" dirty="0"/>
              <a:t>4.	Delivering tangible benefits</a:t>
            </a:r>
            <a:endParaRPr lang="en-GB" sz="1600" dirty="0"/>
          </a:p>
          <a:p>
            <a:r>
              <a:rPr lang="en-GB" sz="1600" dirty="0"/>
              <a:t>Aim - 	Deliver better provisions for SEND CYP in light of the Survey priorities</a:t>
            </a:r>
          </a:p>
          <a:p>
            <a:r>
              <a:rPr lang="en-GB" sz="1600" dirty="0"/>
              <a:t>Action	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dirty="0"/>
              <a:t>Improve the communication with the </a:t>
            </a:r>
            <a:r>
              <a:rPr lang="en-GB" sz="1600" dirty="0" err="1"/>
              <a:t>iSEND</a:t>
            </a:r>
            <a:r>
              <a:rPr lang="en-GB" sz="1600" dirty="0"/>
              <a:t> team. </a:t>
            </a:r>
            <a:r>
              <a:rPr lang="en-GB" sz="1600" dirty="0">
                <a:solidFill>
                  <a:srgbClr val="00B050"/>
                </a:solidFill>
              </a:rPr>
              <a:t>COMPLETE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dirty="0"/>
              <a:t>Ensure an ASD/SEMH strategy reflects the concerns of parent carers. </a:t>
            </a:r>
            <a:r>
              <a:rPr lang="en-GB" sz="1600" dirty="0">
                <a:solidFill>
                  <a:srgbClr val="FFC000"/>
                </a:solidFill>
              </a:rPr>
              <a:t>IN PART [Drafting of strategy has been slow but new PDG for neuro a key development, along with pre diagnostic support]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Enhance the provision of CAMHS and Therapy services. </a:t>
            </a:r>
            <a:r>
              <a:rPr lang="en-GB" sz="1600" dirty="0">
                <a:solidFill>
                  <a:srgbClr val="FFC000"/>
                </a:solidFill>
              </a:rPr>
              <a:t>IN PART [Resources for both increased but key recruitment and backlog challenges remain – encouraged engagement with voluntary sector/private sector for CAMHS]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dirty="0"/>
              <a:t>Support the improved resourcing of SENDIAS. </a:t>
            </a:r>
            <a:r>
              <a:rPr lang="en-GB" sz="1600" dirty="0">
                <a:solidFill>
                  <a:srgbClr val="00B050"/>
                </a:solidFill>
              </a:rPr>
              <a:t>COMPLETE</a:t>
            </a:r>
            <a:r>
              <a:rPr lang="en-GB" sz="1600" dirty="0"/>
              <a:t> </a:t>
            </a:r>
          </a:p>
          <a:p>
            <a:endParaRPr lang="en-GB" sz="1600" dirty="0"/>
          </a:p>
          <a:p>
            <a:r>
              <a:rPr lang="en-GB" b="1" dirty="0"/>
              <a:t>	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2839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34A5421-97A1-724D-8250-4D7D9FCB8A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61838" y="457200"/>
            <a:ext cx="1272746" cy="113682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EFA28A7-4D59-4849-807E-54F8DB6EF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PRIORITIES FOR 2021-22 Review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F30EA69-3880-902E-0FDE-5C2E55EFDA55}"/>
              </a:ext>
            </a:extLst>
          </p:cNvPr>
          <p:cNvSpPr txBox="1"/>
          <p:nvPr/>
        </p:nvSpPr>
        <p:spPr>
          <a:xfrm>
            <a:off x="1076960" y="2052320"/>
            <a:ext cx="10515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 startAt="5"/>
            </a:pP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Growing our active base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3185" indent="457200"/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Aim - 	</a:t>
            </a:r>
            <a:r>
              <a:rPr lang="en-GB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increase our rep numbers and our active base to allow for succession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3185" indent="457200"/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Action	</a:t>
            </a:r>
          </a:p>
          <a:p>
            <a:pPr marL="342900" lvl="0" indent="-342900">
              <a:buFont typeface="Symbol" pitchFamily="2" charset="2"/>
              <a:buChar char="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Deliver an ‘ organisation promotion’ strategy  </a:t>
            </a:r>
            <a:r>
              <a:rPr lang="en-GB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 STARTED</a:t>
            </a:r>
          </a:p>
          <a:p>
            <a:pPr marL="342900" lvl="0" indent="-342900">
              <a:buFont typeface="Symbol" pitchFamily="2" charset="2"/>
              <a:buChar char="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 the PDGs as market places for reps  </a:t>
            </a:r>
            <a:r>
              <a:rPr lang="en-GB" sz="1800" dirty="0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PART</a:t>
            </a:r>
          </a:p>
          <a:p>
            <a:pPr marL="342900" lvl="0" indent="-342900">
              <a:buFont typeface="Symbol" pitchFamily="2" charset="2"/>
              <a:buChar char="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Regular meetings with wider reps to draw them into strategic planning  </a:t>
            </a:r>
            <a:r>
              <a:rPr lang="en-GB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 STARTED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875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34A5421-97A1-724D-8250-4D7D9FCB8A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61838" y="457200"/>
            <a:ext cx="1272746" cy="113682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EFA28A7-4D59-4849-807E-54F8DB6EF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FINANCES 2021-22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B58405EC-A61D-874E-B8FE-52E8D86C24D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1281128"/>
              </p:ext>
            </p:extLst>
          </p:nvPr>
        </p:nvGraphicFramePr>
        <p:xfrm>
          <a:off x="5826210" y="2273642"/>
          <a:ext cx="5381367" cy="33486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3886B645-96DE-5141-8292-E919AAE73F8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6695090"/>
              </p:ext>
            </p:extLst>
          </p:nvPr>
        </p:nvGraphicFramePr>
        <p:xfrm>
          <a:off x="1198604" y="2483708"/>
          <a:ext cx="4287796" cy="2940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D447BD5F-83E4-8543-92FF-BC7E1746ECD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1391735"/>
              </p:ext>
            </p:extLst>
          </p:nvPr>
        </p:nvGraphicFramePr>
        <p:xfrm>
          <a:off x="984423" y="2057400"/>
          <a:ext cx="4572000" cy="3794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EE5E050B-601A-A0B3-C449-A55DC96A35A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2338706"/>
              </p:ext>
            </p:extLst>
          </p:nvPr>
        </p:nvGraphicFramePr>
        <p:xfrm>
          <a:off x="6096000" y="2057399"/>
          <a:ext cx="4897396" cy="3794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9781575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34A5421-97A1-724D-8250-4D7D9FCB8A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61838" y="457200"/>
            <a:ext cx="1272746" cy="113682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EFA28A7-4D59-4849-807E-54F8DB6EF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PRIORITIES FOR 2022-23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A8ED851-F32C-FF44-8DD3-2C06B61F1E0A}"/>
              </a:ext>
            </a:extLst>
          </p:cNvPr>
          <p:cNvSpPr/>
          <p:nvPr/>
        </p:nvSpPr>
        <p:spPr>
          <a:xfrm>
            <a:off x="1157416" y="1698454"/>
            <a:ext cx="987716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 1.	</a:t>
            </a:r>
            <a:r>
              <a:rPr lang="en-GB" b="1" dirty="0"/>
              <a:t>Getting our message across</a:t>
            </a:r>
            <a:endParaRPr lang="en-GB" dirty="0"/>
          </a:p>
          <a:p>
            <a:r>
              <a:rPr lang="en-GB" i="1" dirty="0"/>
              <a:t>Aims -</a:t>
            </a:r>
            <a:r>
              <a:rPr lang="en-GB" dirty="0"/>
              <a:t> </a:t>
            </a:r>
            <a:r>
              <a:rPr lang="en-GB" i="1" dirty="0"/>
              <a:t>To ensure that our activities are visible </a:t>
            </a:r>
            <a:endParaRPr lang="en-GB" dirty="0"/>
          </a:p>
          <a:p>
            <a:r>
              <a:rPr lang="en-GB" dirty="0"/>
              <a:t>Action	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Develop a cross social media engagement to draw members to our Pages/Sites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Create a clarity of brand/image with consistent strap line and message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Increase page views etc along with followers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Review web content/update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Agree a news cycle and deliver it</a:t>
            </a:r>
          </a:p>
          <a:p>
            <a:r>
              <a:rPr lang="en-GB" dirty="0"/>
              <a:t> </a:t>
            </a:r>
          </a:p>
          <a:p>
            <a:r>
              <a:rPr lang="en-GB" b="1" dirty="0"/>
              <a:t>2.	Keeping ourselves updated</a:t>
            </a:r>
            <a:endParaRPr lang="en-GB" dirty="0"/>
          </a:p>
          <a:p>
            <a:r>
              <a:rPr lang="en-GB" i="1" dirty="0"/>
              <a:t>Aim – To keep updated on local and national concerns </a:t>
            </a:r>
            <a:endParaRPr lang="en-GB" dirty="0"/>
          </a:p>
          <a:p>
            <a:r>
              <a:rPr lang="en-GB" dirty="0"/>
              <a:t>Action	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Ensure the Providers/Council sustain PDGs and arrange specific feedback events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Monitor the social media of support groups and respond constructively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Attend events and meetings where parents are already present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Hold a specific engagement event each term</a:t>
            </a:r>
          </a:p>
          <a:p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90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34A5421-97A1-724D-8250-4D7D9FCB8A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61838" y="457200"/>
            <a:ext cx="1272746" cy="113682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EFA28A7-4D59-4849-807E-54F8DB6EF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PRIORITIES FOR 2022-23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(2)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A8ED851-F32C-FF44-8DD3-2C06B61F1E0A}"/>
              </a:ext>
            </a:extLst>
          </p:cNvPr>
          <p:cNvSpPr/>
          <p:nvPr/>
        </p:nvSpPr>
        <p:spPr>
          <a:xfrm>
            <a:off x="1157416" y="1779687"/>
            <a:ext cx="9877168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/>
              <a:t>3.	Making our voice heard</a:t>
            </a:r>
            <a:endParaRPr lang="en-GB" sz="1600" dirty="0"/>
          </a:p>
          <a:p>
            <a:r>
              <a:rPr lang="en-GB" sz="1600" i="1" dirty="0"/>
              <a:t>Aim - 	The voice of parents and carers is sought after and listened to in Children’s Partnership; Integrated SEND; 	SEND Improvement and Impact Groups</a:t>
            </a:r>
            <a:endParaRPr lang="en-GB" sz="1600" dirty="0"/>
          </a:p>
          <a:p>
            <a:r>
              <a:rPr lang="en-GB" sz="1600" dirty="0"/>
              <a:t>Action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dirty="0"/>
              <a:t>Engage with the SEND Inspection </a:t>
            </a:r>
            <a:r>
              <a:rPr lang="en-GB" sz="1600" dirty="0" err="1"/>
              <a:t>WSoA</a:t>
            </a:r>
            <a:r>
              <a:rPr lang="en-GB" sz="1600" dirty="0"/>
              <a:t> process and the SEND Improvement Plan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dirty="0"/>
              <a:t>Coproduce the review of the SEND strategy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dirty="0"/>
              <a:t>Promote the Co-Production Charter and Pledge and with it a sustained commitment to co-production across the Local Area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dirty="0"/>
              <a:t>Establish a regular dialogue with </a:t>
            </a:r>
            <a:r>
              <a:rPr lang="en-GB" sz="1600" dirty="0" err="1"/>
              <a:t>HoS</a:t>
            </a:r>
            <a:r>
              <a:rPr lang="en-GB" sz="1600" dirty="0"/>
              <a:t> for Children’s Social Care, DCO &amp; DCSO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dirty="0"/>
              <a:t>Ensure that Joint Commissioning honour the agreement for parental involvement</a:t>
            </a:r>
          </a:p>
          <a:p>
            <a:r>
              <a:rPr lang="en-GB" sz="1600" dirty="0"/>
              <a:t> </a:t>
            </a:r>
          </a:p>
          <a:p>
            <a:r>
              <a:rPr lang="en-GB" sz="1600" b="1" dirty="0"/>
              <a:t>4.	Delivering tangible benefits</a:t>
            </a:r>
            <a:endParaRPr lang="en-GB" sz="1600" dirty="0"/>
          </a:p>
          <a:p>
            <a:r>
              <a:rPr lang="en-GB" sz="1600" i="1" dirty="0"/>
              <a:t>Aim - 	Deliver better provisions for SEND CYP in light of the Survey priorities</a:t>
            </a:r>
            <a:endParaRPr lang="en-GB" sz="1600" dirty="0"/>
          </a:p>
          <a:p>
            <a:r>
              <a:rPr lang="en-GB" sz="1600" dirty="0"/>
              <a:t>Action	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dirty="0"/>
              <a:t>Improve the consistency of the </a:t>
            </a:r>
            <a:r>
              <a:rPr lang="en-GB" sz="1600" dirty="0" err="1"/>
              <a:t>iSEND</a:t>
            </a:r>
            <a:r>
              <a:rPr lang="en-GB" sz="1600" dirty="0"/>
              <a:t> team &amp; induct a new </a:t>
            </a:r>
            <a:r>
              <a:rPr lang="en-GB" sz="1600" dirty="0" err="1"/>
              <a:t>HoS</a:t>
            </a:r>
            <a:endParaRPr lang="en-GB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dirty="0"/>
              <a:t>Ensure an ASD/SEMH strategy is coproduced &amp; reflects the concerns of parents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dirty="0"/>
              <a:t>Enhance the provision of Neuro; </a:t>
            </a:r>
            <a:r>
              <a:rPr lang="en-GB" sz="1600" dirty="0" err="1"/>
              <a:t>Paeds</a:t>
            </a:r>
            <a:r>
              <a:rPr lang="en-GB" sz="1600" dirty="0"/>
              <a:t> and Therapy services in response to </a:t>
            </a:r>
            <a:r>
              <a:rPr lang="en-GB" sz="1600" dirty="0" err="1"/>
              <a:t>WSoA</a:t>
            </a:r>
            <a:endParaRPr lang="en-GB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dirty="0"/>
              <a:t>Ensure the delivery of the Sufficiency strategy &amp; Annual Review improvement plan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dirty="0"/>
              <a:t>Deliver a Transitions booklet and obtain movement of employment &amp; housing options for all</a:t>
            </a:r>
          </a:p>
          <a:p>
            <a:r>
              <a:rPr lang="en-GB" b="1" dirty="0"/>
              <a:t>	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32575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3215</TotalTime>
  <Words>1349</Words>
  <Application>Microsoft Macintosh PowerPoint</Application>
  <PresentationFormat>Widescreen</PresentationFormat>
  <Paragraphs>181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Arial Black</vt:lpstr>
      <vt:lpstr>Calibri</vt:lpstr>
      <vt:lpstr>Calibri Light</vt:lpstr>
      <vt:lpstr>Symbol</vt:lpstr>
      <vt:lpstr>Times New Roman</vt:lpstr>
      <vt:lpstr>Office Theme</vt:lpstr>
      <vt:lpstr>Annual General Meeting 2022</vt:lpstr>
      <vt:lpstr>AGENDA</vt:lpstr>
      <vt:lpstr>HIGHLIGHTS FROM 2021-22</vt:lpstr>
      <vt:lpstr>PRIORITIES FOR 2021-22 Review</vt:lpstr>
      <vt:lpstr>PRIORITIES FOR 2021-22 Review</vt:lpstr>
      <vt:lpstr>PRIORITIES FOR 2021-22 Review</vt:lpstr>
      <vt:lpstr>FINANCES 2021-22</vt:lpstr>
      <vt:lpstr>PRIORITIES FOR 2022-23</vt:lpstr>
      <vt:lpstr>PRIORITIES FOR 2022-23 (2)</vt:lpstr>
      <vt:lpstr>PRIORITIES FOR 2022-23 (3)</vt:lpstr>
      <vt:lpstr>FINANCES 2022-23</vt:lpstr>
      <vt:lpstr>KEY ROLES</vt:lpstr>
      <vt:lpstr>KEY ROLES (3)</vt:lpstr>
      <vt:lpstr>Annual General Meeting 2022</vt:lpstr>
      <vt:lpstr>Annual General Meeting 2022</vt:lpstr>
      <vt:lpstr>RESOLUTIONS</vt:lpstr>
      <vt:lpstr>GUEST SPEAKER</vt:lpstr>
      <vt:lpstr>Annual General Meeting 2022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Annual General Meeting 2021</dc:title>
  <dc:creator>Andrew Howard</dc:creator>
  <cp:lastModifiedBy>Microsoft Office User</cp:lastModifiedBy>
  <cp:revision>8</cp:revision>
  <cp:lastPrinted>2022-10-31T17:39:38Z</cp:lastPrinted>
  <dcterms:created xsi:type="dcterms:W3CDTF">2021-11-21T15:34:19Z</dcterms:created>
  <dcterms:modified xsi:type="dcterms:W3CDTF">2022-10-31T17:42:24Z</dcterms:modified>
</cp:coreProperties>
</file>